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JASO Sans Bold" charset="1" panose="020E0002060000000900"/>
      <p:regular r:id="rId69"/>
    </p:embeddedFont>
    <p:embeddedFont>
      <p:font typeface="JASO Sans" charset="1" panose="020E0002060000000900"/>
      <p:regular r:id="rId70"/>
    </p:embeddedFont>
    <p:embeddedFont>
      <p:font typeface="Poppins Medium" charset="1" panose="00000600000000000000"/>
      <p:regular r:id="rId71"/>
    </p:embeddedFont>
    <p:embeddedFont>
      <p:font typeface="Poppins Semi-Bold" charset="1" panose="00000700000000000000"/>
      <p:regular r:id="rId72"/>
    </p:embeddedFont>
    <p:embeddedFont>
      <p:font typeface="DIN Next" charset="1" panose="020B0503020203050203"/>
      <p:regular r:id="rId78"/>
    </p:embeddedFont>
    <p:embeddedFont>
      <p:font typeface="DIN Next Bold" charset="1" panose="020B0803020203050203"/>
      <p:regular r:id="rId79"/>
    </p:embeddedFont>
    <p:embeddedFont>
      <p:font typeface="Poppins Bold" charset="1" panose="00000800000000000000"/>
      <p:regular r:id="rId80"/>
    </p:embeddedFont>
    <p:embeddedFont>
      <p:font typeface="Inter Bold" charset="1" panose="020B0802030000000004"/>
      <p:regular r:id="rId82"/>
    </p:embeddedFont>
    <p:embeddedFont>
      <p:font typeface="Inter" charset="1" panose="020B0502030000000004"/>
      <p:regular r:id="rId83"/>
    </p:embeddedFont>
    <p:embeddedFont>
      <p:font typeface="Nanum Square" charset="1" panose="020B0600000101010101"/>
      <p:regular r:id="rId85"/>
    </p:embeddedFont>
    <p:embeddedFont>
      <p:font typeface="Nanum Square Bold" charset="1" panose="020B0600000101010101"/>
      <p:regular r:id="rId86"/>
    </p:embeddedFont>
    <p:embeddedFont>
      <p:font typeface="Consolas Bold" charset="1" panose="020B0709020204030204"/>
      <p:regular r:id="rId96"/>
    </p:embeddedFont>
    <p:embeddedFont>
      <p:font typeface="Consolas" charset="1" panose="020B0609020204030204"/>
      <p:regular r:id="rId97"/>
    </p:embeddedFont>
    <p:embeddedFont>
      <p:font typeface="Noto Sans Kr Bold" charset="1" panose="020B0200000000000000"/>
      <p:regular r:id="rId115"/>
    </p:embeddedFont>
    <p:embeddedFont>
      <p:font typeface="Noto Sans Kr" charset="1" panose="020B0200000000000000"/>
      <p:regular r:id="rId1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20.xml" Type="http://schemas.openxmlformats.org/officeDocument/2006/relationships/notesSlide"/><Relationship Id="rId101" Target="notesSlides/notesSlide21.xml" Type="http://schemas.openxmlformats.org/officeDocument/2006/relationships/notesSlide"/><Relationship Id="rId102" Target="notesSlides/notesSlide22.xml" Type="http://schemas.openxmlformats.org/officeDocument/2006/relationships/notesSlide"/><Relationship Id="rId103" Target="notesSlides/notesSlide23.xml" Type="http://schemas.openxmlformats.org/officeDocument/2006/relationships/notesSlide"/><Relationship Id="rId104" Target="notesSlides/notesSlide24.xml" Type="http://schemas.openxmlformats.org/officeDocument/2006/relationships/notesSlide"/><Relationship Id="rId105" Target="notesSlides/notesSlide25.xml" Type="http://schemas.openxmlformats.org/officeDocument/2006/relationships/notesSlide"/><Relationship Id="rId106" Target="notesSlides/notesSlide26.xml" Type="http://schemas.openxmlformats.org/officeDocument/2006/relationships/notesSlide"/><Relationship Id="rId107" Target="notesSlides/notesSlide27.xml" Type="http://schemas.openxmlformats.org/officeDocument/2006/relationships/notesSlide"/><Relationship Id="rId108" Target="notesSlides/notesSlide28.xml" Type="http://schemas.openxmlformats.org/officeDocument/2006/relationships/notesSlide"/><Relationship Id="rId109" Target="notesSlides/notesSlide29.xml" Type="http://schemas.openxmlformats.org/officeDocument/2006/relationships/notesSlide"/><Relationship Id="rId11" Target="slides/slide6.xml" Type="http://schemas.openxmlformats.org/officeDocument/2006/relationships/slide"/><Relationship Id="rId110" Target="notesSlides/notesSlide30.xml" Type="http://schemas.openxmlformats.org/officeDocument/2006/relationships/notesSlide"/><Relationship Id="rId111" Target="notesSlides/notesSlide31.xml" Type="http://schemas.openxmlformats.org/officeDocument/2006/relationships/notesSlide"/><Relationship Id="rId112" Target="notesSlides/notesSlide32.xml" Type="http://schemas.openxmlformats.org/officeDocument/2006/relationships/notesSlide"/><Relationship Id="rId113" Target="notesSlides/notesSlide33.xml" Type="http://schemas.openxmlformats.org/officeDocument/2006/relationships/notesSlide"/><Relationship Id="rId114" Target="notesSlides/notesSlide34.xml" Type="http://schemas.openxmlformats.org/officeDocument/2006/relationships/notesSlide"/><Relationship Id="rId115" Target="fonts/font115.fntdata" Type="http://schemas.openxmlformats.org/officeDocument/2006/relationships/font"/><Relationship Id="rId116" Target="fonts/font116.fntdata" Type="http://schemas.openxmlformats.org/officeDocument/2006/relationships/font"/><Relationship Id="rId117" Target="notesSlides/notesSlide35.xml" Type="http://schemas.openxmlformats.org/officeDocument/2006/relationships/notesSlide"/><Relationship Id="rId118" Target="notesSlides/notesSlide36.xml" Type="http://schemas.openxmlformats.org/officeDocument/2006/relationships/notesSlide"/><Relationship Id="rId119" Target="notesSlides/notesSlide37.xml" Type="http://schemas.openxmlformats.org/officeDocument/2006/relationships/notesSlide"/><Relationship Id="rId12" Target="slides/slide7.xml" Type="http://schemas.openxmlformats.org/officeDocument/2006/relationships/slide"/><Relationship Id="rId120" Target="notesSlides/notesSlide38.xml" Type="http://schemas.openxmlformats.org/officeDocument/2006/relationships/notesSlide"/><Relationship Id="rId121" Target="notesSlides/notesSlide39.xml" Type="http://schemas.openxmlformats.org/officeDocument/2006/relationships/notesSlide"/><Relationship Id="rId122" Target="notesSlides/notesSlide40.xml" Type="http://schemas.openxmlformats.org/officeDocument/2006/relationships/notesSlide"/><Relationship Id="rId123" Target="notesSlides/notesSlide41.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notesSlides/notesSlide2.xml" Type="http://schemas.openxmlformats.org/officeDocument/2006/relationships/notesSlide"/><Relationship Id="rId74" Target="notesSlides/notesSlide3.xml" Type="http://schemas.openxmlformats.org/officeDocument/2006/relationships/notesSlide"/><Relationship Id="rId75" Target="notesSlides/notesSlide4.xml" Type="http://schemas.openxmlformats.org/officeDocument/2006/relationships/notesSlide"/><Relationship Id="rId76" Target="notesSlides/notesSlide5.xml" Type="http://schemas.openxmlformats.org/officeDocument/2006/relationships/notesSlide"/><Relationship Id="rId77" Target="notesSlides/notesSlide6.xml" Type="http://schemas.openxmlformats.org/officeDocument/2006/relationships/notesSlide"/><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notesSlides/notesSlide7.xml" Type="http://schemas.openxmlformats.org/officeDocument/2006/relationships/notesSlide"/><Relationship Id="rId82" Target="fonts/font82.fntdata" Type="http://schemas.openxmlformats.org/officeDocument/2006/relationships/font"/><Relationship Id="rId83" Target="fonts/font83.fntdata" Type="http://schemas.openxmlformats.org/officeDocument/2006/relationships/font"/><Relationship Id="rId84" Target="notesSlides/notesSlide8.xml" Type="http://schemas.openxmlformats.org/officeDocument/2006/relationships/notesSlide"/><Relationship Id="rId85" Target="fonts/font85.fntdata" Type="http://schemas.openxmlformats.org/officeDocument/2006/relationships/font"/><Relationship Id="rId86" Target="fonts/font86.fntdata" Type="http://schemas.openxmlformats.org/officeDocument/2006/relationships/font"/><Relationship Id="rId87" Target="notesSlides/notesSlide9.xml" Type="http://schemas.openxmlformats.org/officeDocument/2006/relationships/notesSlide"/><Relationship Id="rId88" Target="notesSlides/notesSlide10.xml" Type="http://schemas.openxmlformats.org/officeDocument/2006/relationships/notesSlide"/><Relationship Id="rId89" Target="notesSlides/notesSlide11.xml" Type="http://schemas.openxmlformats.org/officeDocument/2006/relationships/notesSlide"/><Relationship Id="rId9" Target="slides/slide4.xml" Type="http://schemas.openxmlformats.org/officeDocument/2006/relationships/slide"/><Relationship Id="rId90" Target="notesSlides/notesSlide12.xml" Type="http://schemas.openxmlformats.org/officeDocument/2006/relationships/notesSlide"/><Relationship Id="rId91" Target="notesSlides/notesSlide13.xml" Type="http://schemas.openxmlformats.org/officeDocument/2006/relationships/notesSlide"/><Relationship Id="rId92" Target="notesSlides/notesSlide14.xml" Type="http://schemas.openxmlformats.org/officeDocument/2006/relationships/notesSlide"/><Relationship Id="rId93" Target="notesSlides/notesSlide15.xml" Type="http://schemas.openxmlformats.org/officeDocument/2006/relationships/notesSlide"/><Relationship Id="rId94" Target="notesSlides/notesSlide16.xml" Type="http://schemas.openxmlformats.org/officeDocument/2006/relationships/notesSlide"/><Relationship Id="rId95" Target="notesSlides/notesSlide17.xml" Type="http://schemas.openxmlformats.org/officeDocument/2006/relationships/notesSlide"/><Relationship Id="rId96" Target="fonts/font96.fntdata" Type="http://schemas.openxmlformats.org/officeDocument/2006/relationships/font"/><Relationship Id="rId97" Target="fonts/font97.fntdata" Type="http://schemas.openxmlformats.org/officeDocument/2006/relationships/font"/><Relationship Id="rId98" Target="notesSlides/notesSlide18.xml" Type="http://schemas.openxmlformats.org/officeDocument/2006/relationships/notesSlide"/><Relationship Id="rId99" Target="notesSlides/notesSlide19.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"안녕하십니까. 멀티 에이전트 AI를 통해 상상 속의 데이터를 현실의 서사로 엮어내는 플랫폼, '프로젝트 여울'의 발표를 맡은 ㅇㅇㅇ입니다. 저희 팀 가람이 준비한 새로운 형태의 인터랙티브 시나리오 엔진에 대해 지금부터 설명드리겠습니다."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11번에서는 프로젝트의 전체 일정과 마일스톤을 말씀드리겠습니다.  저희는 Jira의 간트차트를 활용하여 총 46일간의 개발 여정을 체계적으로 관리했습니다. 12월 기초 설계를 시작으로 현재는 CBT 구동을 통한 에이전트 수정과 최종 프로젝트 PT 준비 단계에 와 있으며, 모든 일정은 계획된 마일스톤에 맞춰 차질 없이 진행되고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12에서는 프로젝트 '여울'을 구축하는 데 사용된 전체 기술 스택을 상세히 말씀드리겠습니다.</a:t>
            </a:r>
          </a:p>
          <a:p>
            <a:r>
              <a:rPr lang="en-US"/>
              <a:t/>
            </a:r>
          </a:p>
          <a:p>
            <a:r>
              <a:rPr lang="en-US"/>
              <a:t>저희는 기술적 타협 없이 각 영역에서 가장 효율적인 도구들을 선택했습니다. 엔진의 핵심인 LangGraph를 통해 순환형 멀티 에이전트 워크플로우를 구현했으며, GPT-4와 DeepSeek-r1 등 다양한 모델을 OpenRouter를 통해 유기적으로 운용합니다.</a:t>
            </a:r>
          </a:p>
          <a:p>
            <a:r>
              <a:rPr lang="en-US"/>
              <a:t/>
            </a:r>
          </a:p>
          <a:p>
            <a:r>
              <a:rPr lang="en-US"/>
              <a:t>백엔드는 FastAPI와 sse-starlette를 결합해 고성능 비동기 스트리밍 환경을 구축했습니다. 특히 프론트엔드에서는 React 같은 무거운 프레임워크 대신 HTMX와 Jinja2를 채택하여, 서버 중심의 Hypermedia-Driven 아키텍처를 완성했습니다. 데이터 계층 역시 PostgreSQL과 Qdrant 벡터 DB, 그리고 MinIO 오브젝트 스토리지까지 하이브리드로 구성해 데이터 정합성과 검색 성능을 모두 잡았습니다. 마지막으로 Railway와 GitHub Actions 기반의 CI/CD를 통해 배포 자동화까지 완벽하게 구축된 상태입니다."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13에서는 백엔드 프레임워크로 FastAPI를 선정한 명확한 이유를 말씀드리겠습니다.</a:t>
            </a:r>
          </a:p>
          <a:p>
            <a:r>
              <a:rPr lang="en-US"/>
              <a:t/>
            </a:r>
          </a:p>
          <a:p>
            <a:r>
              <a:rPr lang="en-US"/>
              <a:t>첫째는 AI 생태계와의 완벽한 호환성입니다. 저희 프로젝트의 핵심인 LangChain이나 OpenAI SDK와의 연동이 가장 매끄러운 Python 환경이 필수적이었습니다. 둘째는 비동기(Async) 성능입니다. LLM 특성상 응답이 생성될 때까지 시간이 걸리는데, FastAPI의 비동기 구조는 이 대기 시간 동안 서버가 멈추지 않고 다른 작업을 처리하게 해줍니다. 마지막으로, 한 글자씩 출력되는 **실시간 스트리밍(SSE)**을 가장 가볍고 빠르게 구현할 수 있는 최적의 선택지였기 때문입니다."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14에서는 프로젝트의 심장부인 LangGraph를 선택한 필연적인 이유를 말씀드리겠습니다.</a:t>
            </a:r>
          </a:p>
          <a:p>
            <a:r>
              <a:rPr lang="en-US"/>
              <a:t/>
            </a:r>
          </a:p>
          <a:p>
            <a:r>
              <a:rPr lang="en-US"/>
              <a:t>일반적인 LLM 애플리케이션에서 사용하는 단순한 체인 구조로는, 플레이어와 AI가 수십 번씩 턴을 주고받으며 상태를 갱신하는 TRPG의 복잡성을 담아낼 수 없습니다. 이야기는 일직선으로 흐르지 않고, 상황에 따라 이전 상태로 되돌아가거나 수많은 갈래로 분기해야 하기 때문입니다.</a:t>
            </a:r>
          </a:p>
          <a:p>
            <a:r>
              <a:rPr lang="en-US"/>
              <a:t/>
            </a:r>
          </a:p>
          <a:p>
            <a:r>
              <a:rPr lang="en-US"/>
              <a:t>저희는 상태(State)를 기반으로 루프와 조건부 분기를 정교하게 제어할 수 있는 LangGraph를 도입함으로써, 턴제 게임의 논리적 흐름을 완벽하게 오케스트레이션할 수 있었습니다. '여울'의 끊김 없는 서사 흐름은 바로 이 LangGraph의 순환 구조 위에서 완성되었습니다."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플랫폼 '여울'은 두 핵심 유저층의 갈증을 해결합니다.</a:t>
            </a:r>
          </a:p>
          <a:p>
            <a:r>
              <a:rPr lang="en-US"/>
              <a:t/>
            </a:r>
          </a:p>
          <a:p>
            <a:r>
              <a:rPr lang="en-US"/>
              <a:t>먼저 TRPG 매니아들에게는 단순한 챗봇이 아닌, WorldState 엔진이 보장하는 엄격한 규칙 속에서 자신의 선택이 서사가 되는 깊은 몰입감을 제공합니다.</a:t>
            </a:r>
          </a:p>
          <a:p>
            <a:r>
              <a:rPr lang="en-US"/>
              <a:t/>
            </a:r>
          </a:p>
          <a:p>
            <a:r>
              <a:rPr lang="en-US"/>
              <a:t>반면 콘텐츠 창작자들에게는 방대한 세계관을 설정 오류 없이 구축할 수 있도록 AI 빌더와 데이터 구조화 도구를 지원하여 창작의 고통을 혁신적인 생산성으로 바꿔줍니다.</a:t>
            </a:r>
          </a:p>
          <a:p>
            <a:r>
              <a:rPr lang="en-US"/>
              <a:t/>
            </a:r>
          </a:p>
          <a:p>
            <a:r>
              <a:rPr lang="en-US"/>
              <a:t>결과적으로 여울은 즐기는 자와 만드는 자 모두가 모순 없는 서사 속에서 공존할 수 있는 환경을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17에서는 프로젝트 '여울'의 근간이 되는 데이터 설계 개요에 대해 말씀드리겠습니다. 발표 대본 (통합본)]</a:t>
            </a:r>
          </a:p>
          <a:p>
            <a:r>
              <a:rPr lang="en-US"/>
              <a:t/>
            </a:r>
          </a:p>
          <a:p>
            <a:r>
              <a:rPr lang="en-US"/>
              <a:t>저희 플랫폼의 핵심은 예측 불가능한 비정형 텍스트인 소설 서사를 시스템이 명확히 제어할 수 있는 정형 데이터인 JSON으로 관리하는 것입니다. 발표 대본 (통합본)] 이를 위해 저희는 모든 서사적 요소를 규격화하여 AI가 정확하게 이해하고 처리할 수 있도록 만드는 **'Strict Schema Strategy'**를 도입하였습니다. 발표 대본 (통합본)] 이러한 데이터 중심의 설계는 AI가 생성하는 창의적인 서사가 시스템의 논리적 굴레를 벗어나지 않게 잡아주는 결정적인 역할을 수행합니다."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18번은 서사의 뼈대인 시나리오 스키마 설계 내용이야. 우린 Pydantic을 써서 단순 텍스트가 아닌 엄격한 객체 단위로 데이터를 관리해. 전체 시나리오 계층부터 실시간 수치 데이터, 그리고 행동과 결과의 인과관계까지 전부 규격화했어. 덕분에 데이터가 꼬일 일이 없는 타입 안정성을 확보했지."</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19에서는 저희 프로젝트의 핵심 기술인 WorldState 엔진 설계를 시각화했습니다. 발표 대본 (통합본)]</a:t>
            </a:r>
          </a:p>
          <a:p>
            <a:r>
              <a:rPr lang="en-US"/>
              <a:t/>
            </a:r>
          </a:p>
          <a:p>
            <a:r>
              <a:rPr lang="en-US"/>
              <a:t>보시는 것처럼 이야기는 AI가 자유롭게 묘사하지만, 그 결과로 발생하는 모든 수치적 변화는 중앙의 WorldState 엔진이 엄격히 검증합니다. 발표 대본 (통합본)] 예를 들어 AI가 서사적으로 치명상을 묘사하더라도, 실제 캐릭터의 생사 여부는 엔진이 HP 데이터를 계산하여 'DEAD' 상태로 확정할 때만 시스템에 반영됩니다. 발표 대본 (통합본)] 이러한 서사와 규칙의 분리를 통해 AI의 환각을 완벽히 차단하고 일관된 게임 플레이를 보장할 수 있게 되었습니다."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20번은 예기치 못한 종료에도 플레이 데이터를 지키는 영속화 전략이야. 우린 PostgreSQL JSONB를 써서 복잡한 게임 상태를 유연하고 빠르게 저장해. 특히 매 행동마다 실시간 스냅샷을 찍고, 세션 기반 복원 파이프라인을 구축해서 어떤 상황에서도 100% 끊김 없는 플레이를 보장하지. 불러올 때마다 스키마를 다시 검증하니까 데이터가 조작될 틈도 없어."</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21에서는 AI가 방대한 세계관 설정을 망각하지 않도록 돕는 RAG 지식베이스 구축에 대해 설명드리겠습니다. 발표 대본 (통합본)]</a:t>
            </a:r>
          </a:p>
          <a:p>
            <a:r>
              <a:rPr lang="en-US"/>
              <a:t>저희는 방대한 세계관 데이터를 효과적으로 관리하기 위해 벡터 DB를 도입하였습니다. 발표 대본 (통합본)] 이를 통해 수만 줄의 텍스트 중 현재 상황에 꼭 필요한 지식만을 실시간으로 추출하여 LLM에 주입하는 RAG 파이프라인을 구축했으며, 결과적으로 컨텍스트 윈도우의 효율을 극대화하고 AI의 정확도를 비약적으로 높일 수 있었습니다."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3에서는 저희 프로젝트 '여울'이 왜 특별한지, 그 핵심인 멀티 에이전트 조율 엔진에 대해 말씀드리겠습니다.</a:t>
            </a:r>
          </a:p>
          <a:p>
            <a:r>
              <a:rPr lang="en-US"/>
              <a:t/>
            </a:r>
          </a:p>
          <a:p>
            <a:r>
              <a:rPr lang="en-US"/>
              <a:t>저희는 단순히 하나의 AI를 사용하는 것이 아니라, 서사를 묘사하는 Narrator, 오류를 잡아내는 Validator, 게임 수치를 통제하는 World Manager, 그리고 이들을 유기적으로 연결하는 LangGraph 기술을 하나로 묶었습니다. 이러한 체계적인 분업 구조를 통해 AI의 한계를 극복하고, 플레이어에게 마치 실제 게임 마스터와 함께하는 듯한 완벽한 몰입감을 제공합니다."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22에서는 사용자의 상상을 실제 게임 데이터로 변환하는 데이터 변환 로직에 대해 말씀드리겠습니다. 발표 대본 (통합본)]</a:t>
            </a:r>
          </a:p>
          <a:p>
            <a:r>
              <a:rPr lang="en-US"/>
              <a:t>저희 플랫폼은 builder_agent.py를 통해 사용자가 입력한 자연어 설정을 구조화된 Scenario Graph로 변환합니다. 발표 대본 (통합본)] 이 과정은 단순한 번역이 아닙니다. AI가 데이터를 단계별로 정제하고 논리적인 구조를 세밀하게 조정함으로써, 창작자가 의도한 서사적 맥락을 시스템에 정밀하게 반영하는 핵심적인 가교 역할을 수행합니다."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23에서는 프론트엔드와 백엔드, 그리고 AI 엔진 간의 유기적인 결합을 담당하는 데이터 동기화 프로세스에 대해 설명드리겠습니다. 발표 대본 (통합본)]</a:t>
            </a:r>
          </a:p>
          <a:p>
            <a:r>
              <a:rPr lang="en-US"/>
              <a:t>저희 플랫폼은 사용자의 입력이 발생할 때마다 $enrich\_world\_state$ 함수를 호출하여, 데이터베이스의 영구 데이터와 실제 연산이 일어나는 메모리 상의 런타임 상태를 실시간으로 동기화합니다. 발표 대본 (통합본)] 이를 통해 플레이어는 자신의 선택이 시스템에 즉각 반영되는 것을 확인하며, 데이터와 서사가 완벽하게 일치하는 고도로 정교한 게임 환경을 경험하게 됩니다."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24에서는 정제된 데이터가 어떻게 실제 서사로 이어지는지 설명드리겠습니다. 발표 대본 (통합본)] 앞서 보신 JSON 데이터들은 시스템 프롬프트의 맥락으로 변환되어 AI에게 주입됩니다. 발표 대본 (통합본)] 이때 AI는 이 데이터를 단순한 참고 자료가 아닌, 시나리오 내에서 결코 변하지 않는 **'절대적 진실'**로 인식하게 됩니다. 발표 대본 (통합본)] 이를 통해 AI는 어떤 상황에서도 설정 오류 없이 일관된 서사를 전개하며, 플레이어에게 완벽한 몰입감을 제공하게 됩니다." 발표 대본 (통합본)]</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27에서는 저희 시스템의 컨트롤 타워인 Orchestrator 에이전트에 대해 상세히 설명드리겠습니다. 발표 대본 (통합본)] 저희 프로젝트의 game_engine.py 메인 그래프가 바로 이 역할을 수행합니다. 오케스트레이터는 단순히 명령을 전달하는 것을 넘어, 사용자의 입력을 실시간으로 분석하고 현재 게임 상태에 가장 적합한 전문가 에이전트에게 업무를 할당하는 판단을 내립니다. 발표 대본 (통합본)] 이후 각 에이전트가 생산한 서사, 대사, 검증 결과들을 하나로 정교하게 취합하여 최종적으로 플레이어에게 전달하는 핵심적인 가교 역할을 수행합니다." 발표 대본 (통합본)]</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27에서는 저희 시스템의 컨트롤 타워인 Orchestrator 에이전트에 대해 상세히 설명드리겠습니다.</a:t>
            </a:r>
          </a:p>
          <a:p>
            <a:r>
              <a:rPr lang="en-US"/>
              <a:t/>
            </a:r>
          </a:p>
          <a:p>
            <a:r>
              <a:rPr lang="en-US"/>
              <a:t>저희 프로젝트의 game_engine.py 메인 그래프가 바로 이 역할을 수행합니다. Orchestrator는 단순히 명령을 전달하는 것을 넘어, 사용자의 입력을 실시간으로 분석하고 현재 게임 상태에 가장 적합한 전문가 에이전트에게 업무를 할당하는 판단을 내립니다.</a:t>
            </a:r>
          </a:p>
          <a:p>
            <a:r>
              <a:rPr lang="en-US"/>
              <a:t/>
            </a:r>
          </a:p>
          <a:p>
            <a:r>
              <a:rPr lang="en-US"/>
              <a:t>이후 각 에이전트가 생산한 서사, 대사, 검증 결과들을 하나로 정교하게 취합하여 최종적으로 플레이어에게 전달하는 핵심적인 가교 역할을 수행합니다. 이러한 체계적인 지휘 체계 덕분에 '여울'은 수많은 데이터 속에서도 길을 잃지 않고 사용자에게 일관된 서사 경험을 제공할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28에서는 플레이어와 직접 소통하며 이야기를 이끌어가는 NPC 및 Narrator 에이전트에 대해 설명드리겠습니다.</a:t>
            </a:r>
          </a:p>
          <a:p>
            <a:r>
              <a:rPr lang="en-US"/>
              <a:t/>
            </a:r>
          </a:p>
          <a:p>
            <a:r>
              <a:rPr lang="en-US"/>
              <a:t>저희 시스템에서 Narrator는 전지적 시점에서 상황을 정교하게 묘사하고, NPC 에이전트는 각자 부여받은 페르소나에 맞춰 생동감 있는 대사를 생성합니다. 특히 중요한 점은 LLM의 출력이 JSON 포맷으로 엄격하게 분리되어 있다는 것입니다. 이를 통해 화면상에서 서사와 대사를 명확하게 구분하여 노출함으로써, 플레이어가 마치 실제 TRPG 현장에 있는 듯한 깊은 몰입감을 느낄 수 있도록 설계했습니다."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29에서는 서사의 무결성을 수호하는 최종 단계인 Validator 에이전트에 대해 설명하겠습니다. 이 단계는 시스템의 '파수꾼' 역할을 수행하며, 생성된 서사가 기존 세계관이나 캐릭터의 상태값과 충돌하지 않는지 실시간으로 판별합니다. 만약 논리적 모순이 발견될 경우 즉각적으로 재생성 루프를 가동하여 오류를 차단합니다. 이러한 엄격한 검증을 통해 플레이어는 설정 붕괴 없는 정교한 내러티브를 경험하게 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30에서는 AI가 단순히 문장을 나열하는 것이 아니라, 어떻게 논리적으로 생각하고 고품질의 텍스트를 생산하는지 프롬프트 최적화 기법에 대해 설명드리겠습니다.</a:t>
            </a:r>
          </a:p>
          <a:p>
            <a:r>
              <a:rPr lang="en-US"/>
              <a:t/>
            </a:r>
          </a:p>
          <a:p>
            <a:r>
              <a:rPr lang="en-US"/>
              <a:t>저희는 AI가 단계별로 사고하게 하는 **'Chain of Thought'**와 구체적인 예시를 제공하는 'Few-shot' 기법을 적용했습니다. 이를 통해 AI는 단순한 문장 생성을 넘어 서사의 논리적인 맥락을 정확히 파악하게 됩니다. 결과적으로 플레이어는 AI와 대화하고 있다는 이질감 없이, 정교하게 짜인 시나리오 속에서 깊은 몰입감을 경험하게 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31에서는 저희 시스템의 실질적인 구동 로직인 LangGraph 기반 협업 프로세스에 대해 설명드리겠습니다.</a:t>
            </a:r>
          </a:p>
          <a:p>
            <a:r>
              <a:rPr lang="en-US"/>
              <a:t/>
            </a:r>
          </a:p>
          <a:p>
            <a:r>
              <a:rPr lang="en-US"/>
              <a:t>저희는 create_game_graph 함수를 통해 각 에이전트가 독자적인 노드로 작동하는 구조를 완성했습니다. 시작점인 intent_parser가 유저의 입력을 분석하면, 시스템은 조건부 엣지를 통해 상황에 맞는 최적의 경로를 결정합니다. 장면 전환이나 엔딩 판정은 rule_engine이 처리하고, 일반적인 상호작용은 npc_actor가 담당합니다. 이렇게 개별 처리된 데이터는 최종적으로 narrator 노드에서 하나로 통합되어 사용자에게 일관된 서사 경험을 제공하게 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"이게 우리 시스템의 전체 아키텍처야. 사용자가 Next.js에서 액션을 입력하면 FastAPI가 이를 받아서 LangGraph로 넘겨. 그럼 우리 엔진이 WorldState와 대조해서 환각을 억제하고, 최적의 서사를 다시 SSE 스트리밍으로 쏴주는 구조지. 모든 데이터는 PostgreSQL에 실시간으로 스냅샷이 찍혀서 언제든 무결하게 복구 가능해. 튼튼하지?"</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"프로젝트 여울은 플레이어의 선택이 단순한 텍스트를 넘어, 실시간 데이터로 치환되어 흐르는 인터랙티브 플랫폼입니다.</a:t>
            </a:r>
          </a:p>
          <a:p>
            <a:r>
              <a:rPr lang="en-US"/>
              <a:t/>
            </a:r>
          </a:p>
          <a:p>
            <a:r>
              <a:rPr lang="en-US"/>
              <a:t>저희의 슬로건인 '상상을 서사로, 선택을 현실로'는 사용자가 꿈꾸는 모든 세계관이 멀티 에이전트의 조율을 통해 정교한 이야기로 완성됨을 의미합니다. 단순히 AI와 대화하는 것을 넘어, 플레이어의 모든 행동이 세계관의 수치와 운명을 바꾸는 진정한 의미의 사용자 참여형 서사를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"이제 이러한 설계가 실제로 어떻게 작동하는지 시스템 로직을 통해 확인해보겠습니다."</a:t>
            </a:r>
          </a:p>
          <a:p>
            <a:r>
              <a:rPr lang="en-US"/>
              <a:t/>
            </a:r>
          </a:p>
          <a:p>
            <a:r>
              <a:rPr lang="en-US"/>
              <a:t>or</a:t>
            </a:r>
          </a:p>
          <a:p>
            <a:r>
              <a:rPr lang="en-US"/>
              <a:t/>
            </a:r>
          </a:p>
          <a:p>
            <a:r>
              <a:rPr lang="en-US"/>
              <a:t>"앞서 설명드린 데이터 구조와 에이전트들이 실제 환경에서 어떻게 사용자의 의도를 파악하고, 규칙에 따라 실시간으로 서사를 분기시키는지 그 구체적인 메커니즘을 짚어드리겠습니다."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"31번에서 에이전트 간의 역할 분담을 보셨다면, 35번에서는 실제 데이터가 노드별로 어떻게 처리되는지를 보여드리겠습니다. 저희 엔진은 LangGraph의 Conditional Edge를 활용해 사용자 의도를 분석하고, 그 결과에 따라 규칙 엔진 혹은 NPC 에이전트로 정교하게 라우팅합니다. 이 모든 과정에서 PlayerState 객체가 데이터의 무결성을 유지하며 시스템 전체를 관통합니다."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저희 프로젝트가 안정적으로 구동될 수 있도록 지탱하는 전체적인 시스템 아키텍처와 인프라에 대해 말씀드리겠습니다."</a:t>
            </a:r>
          </a:p>
          <a:p>
            <a:r>
              <a:rPr lang="en-US"/>
              <a:t/>
            </a:r>
          </a:p>
          <a:p>
            <a:r>
              <a:rPr lang="en-US"/>
              <a:t>or</a:t>
            </a:r>
          </a:p>
          <a:p>
            <a:r>
              <a:rPr lang="en-US"/>
              <a:t/>
            </a:r>
          </a:p>
          <a:p>
            <a:r>
              <a:rPr lang="en-US"/>
              <a:t>"단순한 코드 구현을 넘어, 실제 서비스로서 지속 가능하게 만드는 기반 기술들을 살펴보겠습니다."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저희가 설계한 시스템의 논리와 인프라를 살펴보셨습니다. 이제 이러한 기술적 기반 위에서 실제로 서비스가 어떻게 구현되었는지 확인해보겠습니다."</a:t>
            </a:r>
          </a:p>
          <a:p>
            <a:r>
              <a:rPr lang="en-US"/>
              <a:t/>
            </a:r>
          </a:p>
          <a:p>
            <a:r>
              <a:rPr lang="en-US"/>
              <a:t>or</a:t>
            </a:r>
          </a:p>
          <a:p>
            <a:r>
              <a:rPr lang="en-US"/>
              <a:t/>
            </a:r>
          </a:p>
          <a:p>
            <a:r>
              <a:rPr lang="en-US"/>
              <a:t>"플레이어가 마주하게 될 인터페이스부터 실시간으로 전개되는 서사의 흐름까지, '여울'이 제공하는 실제 사용자 경험의 정수를 하나씩 보여드리겠습니다."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저희 프로젝트 '여울'의 설계와 인프라 구조를 살펴보셨습니다."</a:t>
            </a:r>
          </a:p>
          <a:p>
            <a:r>
              <a:rPr lang="en-US"/>
              <a:t/>
            </a:r>
          </a:p>
          <a:p>
            <a:r>
              <a:rPr lang="en-US"/>
              <a:t>"하지만 백문이 불여일견입니다. 저희가 구축한 에이전트들과 엔진이 실제 환경에서 어떻게 유기적으로 작동하는지, 지금부터 라이브 시연을 통해 직접 보여드리겠습니다."</a:t>
            </a:r>
          </a:p>
          <a:p>
            <a:r>
              <a:rPr lang="en-US"/>
              <a:t/>
            </a:r>
          </a:p>
          <a:p>
            <a:r>
              <a:rPr lang="en-US"/>
              <a:t>"사용자의 한 줄 아이디어가 어떻게 풍성한 세계관으로 변하는지, 그리고 AI 마스터가 어떻게 실시간으로 서사를 지휘하는지 확인해 보시기 바랍니다. 시연 시작하겠습니다."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프로젝트 '여울'의 설계부터 실제 구현 모습까지 모두 살펴보셨습니다."</a:t>
            </a:r>
          </a:p>
          <a:p>
            <a:r>
              <a:rPr lang="en-US"/>
              <a:t/>
            </a:r>
          </a:p>
          <a:p>
            <a:r>
              <a:rPr lang="en-US"/>
              <a:t>"마지막 파트에서는 프로젝트를 진행하며 마주했던 기술적 난제들을 어떻게 극복했는지, 그리고 '여울'을 앞으로 어떤 방향으로 고도화해 나갈 것인지에 대한 회고와 계획을 말씀드리며 발표를 마치겠습니다."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60에서는 프로젝트를 진행하며 확인한 현실적인 한계점들에 대해 말씀드리겠습니다. 가장 큰 과제는 고성능 LLM 사용에 따른 API 비용 문제와 서비스 지속 가능성을 위한 비용 최적화입니다. 또한, 현재의 물리 엔진 로직은 서사를 지원하는 기초적인 수준에 머물러 있어, 보다 정교한 시스템 구현을 위한 로직 고도화가 과제로 남아있습니다. 저희는 이러한 한계를 성장을 위한 이정표로 삼아 개선해 나갈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57에서는 '여울'의 첫 번째 고도화 계획인 멀티플레이 확장에 대해 말씀드리겠습니다.  현재의 1인 플레이 중심 구조를 넘어, 향후에는 여러 사용자가 한 세션에 참여하여 파티 플레이를 즐길 수 있도록 기능을 확장할 예정입니다. 특히 다수의 행동을 조율하는 실시간 턴 관리 시스템과 파티 협동 로직을 통해, 더 풍성하고 역동적인 서사 경험을 제공할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플랫폼 '여울'은 두 핵심 유저층의 갈증을 해결합니다.</a:t>
            </a:r>
          </a:p>
          <a:p>
            <a:r>
              <a:rPr lang="en-US"/>
              <a:t/>
            </a:r>
          </a:p>
          <a:p>
            <a:r>
              <a:rPr lang="en-US"/>
              <a:t>먼저 TRPG 매니아들에게는 단순한 챗봇이 아닌, WorldState 엔진이 보장하는 엄격한 규칙 속에서 자신의 선택이 서사가 되는 깊은 몰입감을 제공합니다.</a:t>
            </a:r>
          </a:p>
          <a:p>
            <a:r>
              <a:rPr lang="en-US"/>
              <a:t/>
            </a:r>
          </a:p>
          <a:p>
            <a:r>
              <a:rPr lang="en-US"/>
              <a:t>반면 콘텐츠 창작자들에게는 방대한 세계관을 설정 오류 없이 구축할 수 있도록 AI 빌더와 데이터 구조화 도구를 지원하여 창작의 고통을 혁신적인 생산성으로 바꿔줍니다.</a:t>
            </a:r>
          </a:p>
          <a:p>
            <a:r>
              <a:rPr lang="en-US"/>
              <a:t/>
            </a:r>
          </a:p>
          <a:p>
            <a:r>
              <a:rPr lang="en-US"/>
              <a:t>결과적으로 여울은 즐기는 자와 만드는 자 모두가 모순 없는 서사 속에서 공존할 수 있는 환경을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62에서는 '여울'의 두 번째 고도화 방향인 멀티미디어 확장에 대해 말씀드리겠습니다. 저희는 현재의 텍스트 중심 서비스를 넘어, 상황에 어울리는 BGM 자동 생성과 캐릭터별 음성 합성 기능을 도입할 예정입니다. 이를 통해 플레이어는 시각과 청각을 아우르는 압도적인 몰입감을 경험하게 될 것이며, 이는 '여울'이 지향하는 오감 만족 서사 플랫폼의 완성점이 될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"마지막으로 결론을 말씀드리며 발표를 마무리하겠습니다.</a:t>
            </a:r>
          </a:p>
          <a:p>
            <a:r>
              <a:rPr lang="en-US"/>
              <a:t/>
            </a:r>
          </a:p>
          <a:p>
            <a:r>
              <a:rPr lang="en-US"/>
              <a:t>저희 프로젝트 '여울'은 AI와 인간이 상호작용하며 새로운 가치를 만들어가는 차세대 콘텐츠 플랫폼으로 성장해 나갈 것입니다. 단순한 기술의 조합을 넘어, 누구나 창작의 즐거움을 누리고 고유한 서사를 향유할 수 있는 세상을 꿈꿉니다.</a:t>
            </a:r>
          </a:p>
          <a:p>
            <a:r>
              <a:rPr lang="en-US"/>
              <a:t/>
            </a:r>
          </a:p>
          <a:p>
            <a:r>
              <a:rPr lang="en-US"/>
              <a:t>지금까지 저희의 여정을 함께 지켜봐 주셔서 진심으로 감사합니다. 이제 궁금하신 점에 대해 답변드리는 시간을 갖도록 하겠습니다. 감사합니다".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6은 프로젝트가 지향하는 **정성적 가치(몰입감)**와 이를 뒷받침하는 **정량적 지표(성능)**를 보여주는 구간입니다. 슬라이드 5처럼 텅 빈 느낌이 나지 않도록, 도표와 아이콘을 활용하여 정보 밀도를 높인 구성안을 제안해 드립니다.</a:t>
            </a:r>
          </a:p>
          <a:p>
            <a:r>
              <a:rPr lang="en-US"/>
              <a:t/>
            </a:r>
          </a:p>
          <a:p>
            <a:r>
              <a:rPr lang="en-US"/>
              <a:t>슬라이드 6: 프로젝트 목표 (Project Goals)</a:t>
            </a:r>
          </a:p>
          <a:p>
            <a:r>
              <a:rPr lang="en-US"/>
              <a:t>1. 디자인 컨셉: "신뢰와 지표 (Trust &amp; Metrics)"</a:t>
            </a:r>
          </a:p>
          <a:p>
            <a:r>
              <a:rPr lang="en-US"/>
              <a:t>레이아웃: 좌측(정성적 목표)과 우측(정량적 목표)으로 화면을 2등분하거나, 4개의 사각형 영역으로 나누어 배치합니다.</a:t>
            </a:r>
          </a:p>
          <a:p>
            <a:r>
              <a:rPr lang="en-US"/>
              <a:t/>
            </a:r>
          </a:p>
          <a:p>
            <a:r>
              <a:rPr lang="en-US"/>
              <a:t>비주얼: 목표 달성을 상징하는 과녁(Target) 아이콘이나 상승 그래프 아이콘을 배치하여 직관성을 높입니다.</a:t>
            </a:r>
          </a:p>
          <a:p>
            <a:r>
              <a:rPr lang="en-US"/>
              <a:t/>
            </a:r>
          </a:p>
          <a:p>
            <a:r>
              <a:rPr lang="en-US"/>
              <a:t>2. 슬라이드 구성 내용</a:t>
            </a:r>
          </a:p>
          <a:p>
            <a:r>
              <a:rPr lang="en-US"/>
              <a:t>(1) 정성적 목표 (Qualitative Goals) - "완벽한 서사적 경험"</a:t>
            </a:r>
          </a:p>
          <a:p>
            <a:r>
              <a:rPr lang="en-US"/>
              <a:t>AI를 넘어선 몰입감: 단순히 기계와 대화하는 것이 아닌, 실제 던전 마스터(DM)와 함께 모험하는 듯한 깊은 서사적 몰입을 제공합니다.</a:t>
            </a:r>
          </a:p>
          <a:p>
            <a:r>
              <a:rPr lang="en-US"/>
              <a:t/>
            </a:r>
          </a:p>
          <a:p>
            <a:r>
              <a:rPr lang="en-US"/>
              <a:t>무결한 세계관 유지: 멀티 에이전트의 상호 검증을 통해 설정 붕괴와 환각 현상이 없는 일관된 이야기를 보장합니다.</a:t>
            </a:r>
          </a:p>
          <a:p>
            <a:r>
              <a:rPr lang="en-US"/>
              <a:t/>
            </a:r>
          </a:p>
          <a:p>
            <a:r>
              <a:rPr lang="en-US"/>
              <a:t>(2) 정량적 목표 (Quantitative Goals) - "수치로 증명하는 성능"</a:t>
            </a:r>
          </a:p>
          <a:p>
            <a:r>
              <a:rPr lang="en-US"/>
              <a:t>실시간 응답 속도: LLM의 스트리밍(SSE) 최적화를 통해 턴당 평균 응답 속도 3초 이내를 유지하여 쾌적한 플레이 환경을 구축합니다.</a:t>
            </a:r>
          </a:p>
          <a:p>
            <a:r>
              <a:rPr lang="en-US"/>
              <a:t/>
            </a:r>
          </a:p>
          <a:p>
            <a:r>
              <a:rPr lang="en-US"/>
              <a:t>서사 오류 발생률 0% 지향: Validator 에이전트의 자동 검수 루프를 통해 시나리오 논리 모순 발생 건수를 제로화하는 것을 목표로 합니다.</a:t>
            </a:r>
          </a:p>
          <a:p>
            <a:r>
              <a:rPr lang="en-US"/>
              <a:t/>
            </a:r>
          </a:p>
          <a:p>
            <a:r>
              <a:rPr lang="en-US"/>
              <a:t>데이터 정합성 100%: WorldState 엔진을 통해 캐릭터의 상태 및 아이템 수치가 서사와 100% 일치하도록 강제합니다.</a:t>
            </a:r>
          </a:p>
          <a:p>
            <a:r>
              <a:rPr lang="en-US"/>
              <a:t/>
            </a:r>
          </a:p>
          <a:p>
            <a:r>
              <a:rPr lang="en-US"/>
              <a:t>3. 발표 대본 (정중한 말투)</a:t>
            </a:r>
          </a:p>
          <a:p>
            <a:r>
              <a:rPr lang="en-US"/>
              <a:t>"슬라이드 6에서는 저희 '여울'이 지향하는 프로젝트의 핵심 목표를 말씀드리겠습니다.</a:t>
            </a:r>
          </a:p>
          <a:p>
            <a:r>
              <a:rPr lang="en-US"/>
              <a:t/>
            </a:r>
          </a:p>
          <a:p>
            <a:r>
              <a:rPr lang="en-US"/>
              <a:t>저희의 첫 번째 목표는 정성적인 측면에서의 **'완벽한 몰입감'**입니다. 단순히 기술을 나열하는 것에 그치지 않고, 플레이어가 AI임을 잊을 정도로 정교하고 일관된 서사를 제공하여 최고의 인터랙티브 경험을 선사하고자 합니다.</a:t>
            </a:r>
          </a:p>
          <a:p>
            <a:r>
              <a:rPr lang="en-US"/>
              <a:t/>
            </a:r>
          </a:p>
          <a:p>
            <a:r>
              <a:rPr lang="en-US"/>
              <a:t>이를 위해 저희는 세 가지 정량적인 지표를 설정하였습니다. 먼저, 턴당 평균 응답 속도를 3초 이내로 최적화하여 게임 흐름이 끊기지 않도록 하였으며, Validator 에이전트를 통해 서사 오류 발생률을 0%에 수렴하게 함으로써 환각 문제를 해결하였습니다. 마지막으로 모든 게임 데이터는 WorldState 엔진에 의해 100% 정합성이 유지되도록 설계하였습니다. 수치로 증명되는 안정적인 기술력을 바탕으로, 상상이 현실이 되는 플랫폼을 완성해 나가겠습니다."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"본격적인 설명에 앞서 오늘 발표의 순서를 말씀드리겠습니다.</a:t>
            </a:r>
          </a:p>
          <a:p>
            <a:r>
              <a:rPr lang="en-US"/>
              <a:t/>
            </a:r>
          </a:p>
          <a:p>
            <a:r>
              <a:rPr lang="en-US"/>
              <a:t>오늘 발표는 프로젝트의 시작부터 기술적 설계, 그리고 실제 구현 결과까지 총 8개의 단계로 나누어 상세히 설명해 드릴 예정입니다. 먼저 파트 1과 2에서는 프로젝트의 배경과 팀원 소개, 그리고 저희가 왜 이러한 기술들을 선정했는지에 대한 개발 계획을 말씀드리겠습니다.</a:t>
            </a:r>
          </a:p>
          <a:p>
            <a:r>
              <a:rPr lang="en-US"/>
              <a:t/>
            </a:r>
          </a:p>
          <a:p>
            <a:r>
              <a:rPr lang="en-US"/>
              <a:t>이어서 파트 3부터 6까지는 '여울'의 핵심인 데이터 설계와 멀티 에이전트 시스템, 그리고 이를 구동하는 내러티브 엔진과 시스템 아키텍처를 심도 있게 다룰 것입니다. 마지막으로 파트 7과 8에서는 실제 서비스가 작동하는 시연 영상과 함께, 개발 과정에서의 문제 해결 사례와 향후 고도화 계획을 말씀드리는 것으로 발표를 마무리하겠습니다."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"파트 1의 마지막으로, 프로젝트 여울을 함께 완성한 팀 가람의 팀원들을 소개하겠습니다.</a:t>
            </a:r>
          </a:p>
          <a:p>
            <a:r>
              <a:rPr lang="en-US"/>
              <a:t/>
            </a:r>
          </a:p>
          <a:p>
            <a:r>
              <a:rPr lang="en-US"/>
              <a:t>먼저 김세영 팀장은 전체적인 시스템 아키텍처와 멀티 에이전트 기획을 주도하였으며, 노드 GUI 기반의 시나리오 빌더와 UI/UX 디자인 총괄을 맡았습니다. 특히 유저별 토큰 소모량을 실시간으로 계산하여 반영하는 로직을 구축하고 CBT 운영 전반을 책임졌습니다.</a:t>
            </a:r>
          </a:p>
          <a:p>
            <a:r>
              <a:rPr lang="en-US"/>
              <a:t/>
            </a:r>
          </a:p>
          <a:p>
            <a:r>
              <a:rPr lang="en-US"/>
              <a:t>이어서 안재현 팀원은 시스템의 핵심인 LangGraph 엔진의 워크플로우를 설계하고, 의도 파악과 서사 정합성을 검증하는 고도화된 로직을 구현하였습니다. 또한 SSE 기술을 이용한 실시간 내러티브 스트리밍 환경을 조성하였으며, Railway와 GitHub Actions를 활용한 자동 배포 및 인프라 관리를 총괄하였습니다.</a:t>
            </a:r>
          </a:p>
          <a:p>
            <a:r>
              <a:rPr lang="en-US"/>
              <a:t/>
            </a:r>
          </a:p>
          <a:p>
            <a:r>
              <a:rPr lang="en-US"/>
              <a:t>마지막으로 정진웅 팀원은 OAuth 2.0을 활용한 안정적인 인증 시스템과 소셜 로그인 세션을 구축하고, 메인 페이지의 반응형 레이아웃과 카드 최적화 등 전반적인 웹 프론트엔드 퍼포먼스를 향상시켰습니다. 더불어 시나리오 랭킹 알고리즘과 실시간 조회수 시스템을 개발하여 사용자 편의성을 극대화하였습니다.</a:t>
            </a:r>
          </a:p>
          <a:p>
            <a:r>
              <a:rPr lang="en-US"/>
              <a:t/>
            </a:r>
          </a:p>
          <a:p>
            <a:r>
              <a:rPr lang="en-US"/>
              <a:t>이처럼 각자의 영역에서 최선의 기술력을 발휘한 결과, 지금의 '여울'이 탄생할 수 있었습니다."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프로젝트 여울의 정의와 저희 팀 가람의 팀원들을 소개해 드렸습니다.</a:t>
            </a:r>
          </a:p>
          <a:p>
            <a:r>
              <a:rPr lang="en-US"/>
              <a:t/>
            </a:r>
          </a:p>
          <a:p>
            <a:r>
              <a:rPr lang="en-US"/>
              <a:t>이제 두 번째 파트인 **'개발 계획'**으로 넘어가, 저희가 상상 속의 아이디어를 어떻게 실제 서비스로 구현해 냈는지 그 구체적인 과정을 말씀드리겠습니다. 전체적인 프로젝트 로드맵부터 시작하여, 저희 프로젝트의 핵심인 LangGraph와 FastAPI를 선택하게 된 기술적 배경, 그리고 팀원들 간의 유기적인 협업 프로세스에 대해 상세히 설명해 드리겠습니다. 여울이라는 물줄기가 어떻게 시작되어 하나의 완성된 흐름으로 이어졌는지 그 여정을 함께 지켜봐 주시기 바랍니다."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프로젝트의 여정을 네 단계로 요약하여 말씀드리겠습니다.</a:t>
            </a:r>
          </a:p>
          <a:p>
            <a:r>
              <a:rPr lang="en-US"/>
              <a:t/>
            </a:r>
          </a:p>
          <a:p>
            <a:r>
              <a:rPr lang="en-US"/>
              <a:t>먼저 파트 1에서는 멀티 에이전트 아키텍처와 데이터 규격을 설계하였고, 파트 2에서 LangGraph 엔진과 시나리오 빌더의 핵심 로직을 구현하였습니다. 이어진 파트 3에서는 실시간 스트리밍 환경과 서사 시각화 기능을 고도화하였으며, 현재 파트 4 단계로 Railway 클라우드 배포 및 자동화된 운영 체계 구축을 완료하여 안정적인 서비스를 제공하고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16" Target="../media/image39.png" Type="http://schemas.openxmlformats.org/officeDocument/2006/relationships/image"/><Relationship Id="rId17" Target="../media/image40.png" Type="http://schemas.openxmlformats.org/officeDocument/2006/relationships/image"/><Relationship Id="rId18" Target="../media/image41.png" Type="http://schemas.openxmlformats.org/officeDocument/2006/relationships/image"/><Relationship Id="rId19" Target="../media/image42.png" Type="http://schemas.openxmlformats.org/officeDocument/2006/relationships/image"/><Relationship Id="rId2" Target="../notesSlides/notesSlide11.xml" Type="http://schemas.openxmlformats.org/officeDocument/2006/relationships/notesSlide"/><Relationship Id="rId20" Target="../media/image43.png" Type="http://schemas.openxmlformats.org/officeDocument/2006/relationships/image"/><Relationship Id="rId21" Target="../media/image44.png" Type="http://schemas.openxmlformats.org/officeDocument/2006/relationships/image"/><Relationship Id="rId22" Target="../media/image45.png" Type="http://schemas.openxmlformats.org/officeDocument/2006/relationships/image"/><Relationship Id="rId23" Target="../media/image46.png" Type="http://schemas.openxmlformats.org/officeDocument/2006/relationships/image"/><Relationship Id="rId24" Target="../media/image47.png" Type="http://schemas.openxmlformats.org/officeDocument/2006/relationships/image"/><Relationship Id="rId25" Target="../media/image4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2" Target="../notesSlides/notesSlide1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2" Target="../notesSlides/notesSlide1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6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notesSlides/notesSlide1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2" Target="../notesSlides/notesSlide2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svg" Type="http://schemas.openxmlformats.org/officeDocument/2006/relationships/image"/><Relationship Id="rId2" Target="../notesSlides/notesSlide2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0.png" Type="http://schemas.openxmlformats.org/officeDocument/2006/relationships/image"/><Relationship Id="rId6" Target="../media/image81.svg" Type="http://schemas.openxmlformats.org/officeDocument/2006/relationships/image"/><Relationship Id="rId7" Target="../media/image82.png" Type="http://schemas.openxmlformats.org/officeDocument/2006/relationships/image"/><Relationship Id="rId8" Target="../media/image83.svg" Type="http://schemas.openxmlformats.org/officeDocument/2006/relationships/image"/><Relationship Id="rId9" Target="../media/image8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13" Target="../media/image97.png" Type="http://schemas.openxmlformats.org/officeDocument/2006/relationships/image"/><Relationship Id="rId14" Target="../media/image98.svg" Type="http://schemas.openxmlformats.org/officeDocument/2006/relationships/image"/><Relationship Id="rId2" Target="../notesSlides/notesSlide2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notesSlides/notesSlide2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 Id="rId7" Target="../media/image101.png" Type="http://schemas.openxmlformats.org/officeDocument/2006/relationships/image"/><Relationship Id="rId8" Target="../media/image102.svg" Type="http://schemas.openxmlformats.org/officeDocument/2006/relationships/image"/><Relationship Id="rId9" Target="../media/image7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7.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5.png" Type="http://schemas.openxmlformats.org/officeDocument/2006/relationships/image"/><Relationship Id="rId6" Target="../media/image106.sv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9.pn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1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 Id="rId8" Target="../media/image121.png" Type="http://schemas.openxmlformats.org/officeDocument/2006/relationships/image"/><Relationship Id="rId9" Target="../media/image12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12" Target="../media/image131.png" Type="http://schemas.openxmlformats.org/officeDocument/2006/relationships/image"/><Relationship Id="rId13" Target="../media/image132.svg" Type="http://schemas.openxmlformats.org/officeDocument/2006/relationships/image"/><Relationship Id="rId14" Target="../media/image133.png" Type="http://schemas.openxmlformats.org/officeDocument/2006/relationships/image"/><Relationship Id="rId15" Target="../media/image134.svg" Type="http://schemas.openxmlformats.org/officeDocument/2006/relationships/image"/><Relationship Id="rId16" Target="../media/image135.png" Type="http://schemas.openxmlformats.org/officeDocument/2006/relationships/image"/><Relationship Id="rId17" Target="../media/image13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 Id="rId6" Target="../media/image125.png" Type="http://schemas.openxmlformats.org/officeDocument/2006/relationships/image"/><Relationship Id="rId7" Target="../media/image126.svg" Type="http://schemas.openxmlformats.org/officeDocument/2006/relationships/image"/><Relationship Id="rId8" Target="../media/image127.png" Type="http://schemas.openxmlformats.org/officeDocument/2006/relationships/image"/><Relationship Id="rId9" Target="../media/image12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png" Type="http://schemas.openxmlformats.org/officeDocument/2006/relationships/image"/><Relationship Id="rId11" Target="../media/image14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41.png" Type="http://schemas.openxmlformats.org/officeDocument/2006/relationships/image"/><Relationship Id="rId9" Target="../media/image14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1.svg" Type="http://schemas.openxmlformats.org/officeDocument/2006/relationships/image"/><Relationship Id="rId2" Target="../notesSlides/notesSlide3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46.png" Type="http://schemas.openxmlformats.org/officeDocument/2006/relationships/image"/><Relationship Id="rId6" Target="../media/image147.svg" Type="http://schemas.openxmlformats.org/officeDocument/2006/relationships/image"/><Relationship Id="rId7" Target="../media/image148.png" Type="http://schemas.openxmlformats.org/officeDocument/2006/relationships/image"/><Relationship Id="rId8" Target="../media/image149.svg" Type="http://schemas.openxmlformats.org/officeDocument/2006/relationships/image"/><Relationship Id="rId9" Target="../media/image15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11" Target="../media/image154.png" Type="http://schemas.openxmlformats.org/officeDocument/2006/relationships/image"/><Relationship Id="rId12" Target="../media/image155.svg" Type="http://schemas.openxmlformats.org/officeDocument/2006/relationships/image"/><Relationship Id="rId13" Target="../media/image156.png" Type="http://schemas.openxmlformats.org/officeDocument/2006/relationships/image"/><Relationship Id="rId14" Target="../media/image157.svg" Type="http://schemas.openxmlformats.org/officeDocument/2006/relationships/image"/><Relationship Id="rId15" Target="../media/image158.png" Type="http://schemas.openxmlformats.org/officeDocument/2006/relationships/image"/><Relationship Id="rId16" Target="../media/image159.svg" Type="http://schemas.openxmlformats.org/officeDocument/2006/relationships/image"/><Relationship Id="rId17" Target="../media/image160.png" Type="http://schemas.openxmlformats.org/officeDocument/2006/relationships/image"/><Relationship Id="rId18" Target="../media/image161.svg" Type="http://schemas.openxmlformats.org/officeDocument/2006/relationships/image"/><Relationship Id="rId19" Target="../media/image162.png" Type="http://schemas.openxmlformats.org/officeDocument/2006/relationships/image"/><Relationship Id="rId2" Target="../notesSlides/notesSlide33.xml" Type="http://schemas.openxmlformats.org/officeDocument/2006/relationships/notesSlide"/><Relationship Id="rId20" Target="../media/image16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8.png" Type="http://schemas.openxmlformats.org/officeDocument/2006/relationships/image"/><Relationship Id="rId6" Target="../media/image149.svg" Type="http://schemas.openxmlformats.org/officeDocument/2006/relationships/image"/><Relationship Id="rId7" Target="../media/image152.png" Type="http://schemas.openxmlformats.org/officeDocument/2006/relationships/image"/><Relationship Id="rId8" Target="../media/image153.svg" Type="http://schemas.openxmlformats.org/officeDocument/2006/relationships/image"/><Relationship Id="rId9" Target="../media/image7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6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2.png" Type="http://schemas.openxmlformats.org/officeDocument/2006/relationships/image"/><Relationship Id="rId11" Target="../media/image17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6.png" Type="http://schemas.openxmlformats.org/officeDocument/2006/relationships/image"/><Relationship Id="rId5" Target="../media/image167.png" Type="http://schemas.openxmlformats.org/officeDocument/2006/relationships/image"/><Relationship Id="rId6" Target="../media/image168.svg" Type="http://schemas.openxmlformats.org/officeDocument/2006/relationships/image"/><Relationship Id="rId7" Target="../media/image169.png" Type="http://schemas.openxmlformats.org/officeDocument/2006/relationships/image"/><Relationship Id="rId8" Target="../media/image170.png" Type="http://schemas.openxmlformats.org/officeDocument/2006/relationships/image"/><Relationship Id="rId9" Target="../media/image17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0.png" Type="http://schemas.openxmlformats.org/officeDocument/2006/relationships/image"/><Relationship Id="rId11" Target="../media/image18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74.png" Type="http://schemas.openxmlformats.org/officeDocument/2006/relationships/image"/><Relationship Id="rId5" Target="../media/image175.png" Type="http://schemas.openxmlformats.org/officeDocument/2006/relationships/image"/><Relationship Id="rId6" Target="../media/image176.png" Type="http://schemas.openxmlformats.org/officeDocument/2006/relationships/image"/><Relationship Id="rId7" Target="../media/image177.png" Type="http://schemas.openxmlformats.org/officeDocument/2006/relationships/image"/><Relationship Id="rId8" Target="../media/image178.svg" Type="http://schemas.openxmlformats.org/officeDocument/2006/relationships/image"/><Relationship Id="rId9" Target="../media/image17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8.png" Type="http://schemas.openxmlformats.org/officeDocument/2006/relationships/image"/><Relationship Id="rId11" Target="../media/image18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82.png" Type="http://schemas.openxmlformats.org/officeDocument/2006/relationships/image"/><Relationship Id="rId5" Target="../media/image183.svg" Type="http://schemas.openxmlformats.org/officeDocument/2006/relationships/image"/><Relationship Id="rId6" Target="../media/image184.png" Type="http://schemas.openxmlformats.org/officeDocument/2006/relationships/image"/><Relationship Id="rId7" Target="../media/image185.svg" Type="http://schemas.openxmlformats.org/officeDocument/2006/relationships/image"/><Relationship Id="rId8" Target="../media/image186.png" Type="http://schemas.openxmlformats.org/officeDocument/2006/relationships/image"/><Relationship Id="rId9" Target="../media/image18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0.png" Type="http://schemas.openxmlformats.org/officeDocument/2006/relationships/image"/><Relationship Id="rId5" Target="../media/image191.png" Type="http://schemas.openxmlformats.org/officeDocument/2006/relationships/image"/><Relationship Id="rId6" Target="../media/image192.svg" Type="http://schemas.openxmlformats.org/officeDocument/2006/relationships/image"/><Relationship Id="rId7" Target="../media/image193.png" Type="http://schemas.openxmlformats.org/officeDocument/2006/relationships/image"/><Relationship Id="rId8" Target="../media/image194.svg" Type="http://schemas.openxmlformats.org/officeDocument/2006/relationships/image"/><Relationship Id="rId9" Target="../media/image19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2.svg" Type="http://schemas.openxmlformats.org/officeDocument/2006/relationships/image"/><Relationship Id="rId11" Target="../media/image202.png" Type="http://schemas.openxmlformats.org/officeDocument/2006/relationships/image"/><Relationship Id="rId12" Target="../media/image203.svg" Type="http://schemas.openxmlformats.org/officeDocument/2006/relationships/image"/><Relationship Id="rId13" Target="../media/image204.png" Type="http://schemas.openxmlformats.org/officeDocument/2006/relationships/image"/><Relationship Id="rId14" Target="../media/image205.svg" Type="http://schemas.openxmlformats.org/officeDocument/2006/relationships/image"/><Relationship Id="rId15" Target="../media/image206.png" Type="http://schemas.openxmlformats.org/officeDocument/2006/relationships/image"/><Relationship Id="rId16" Target="../media/image207.svg" Type="http://schemas.openxmlformats.org/officeDocument/2006/relationships/image"/><Relationship Id="rId17" Target="../media/image208.png" Type="http://schemas.openxmlformats.org/officeDocument/2006/relationships/image"/><Relationship Id="rId18" Target="../media/image209.svg" Type="http://schemas.openxmlformats.org/officeDocument/2006/relationships/image"/><Relationship Id="rId19" Target="../media/image210.png" Type="http://schemas.openxmlformats.org/officeDocument/2006/relationships/image"/><Relationship Id="rId2" Target="../media/image2.png" Type="http://schemas.openxmlformats.org/officeDocument/2006/relationships/image"/><Relationship Id="rId20" Target="../media/image211.svg" Type="http://schemas.openxmlformats.org/officeDocument/2006/relationships/image"/><Relationship Id="rId21" Target="../media/image212.png" Type="http://schemas.openxmlformats.org/officeDocument/2006/relationships/image"/><Relationship Id="rId22" Target="../media/image213.svg" Type="http://schemas.openxmlformats.org/officeDocument/2006/relationships/image"/><Relationship Id="rId23" Target="../media/image214.png" Type="http://schemas.openxmlformats.org/officeDocument/2006/relationships/image"/><Relationship Id="rId24" Target="../media/image215.svg" Type="http://schemas.openxmlformats.org/officeDocument/2006/relationships/image"/><Relationship Id="rId3" Target="../media/image3.svg" Type="http://schemas.openxmlformats.org/officeDocument/2006/relationships/image"/><Relationship Id="rId4" Target="../media/image197.png" Type="http://schemas.openxmlformats.org/officeDocument/2006/relationships/image"/><Relationship Id="rId5" Target="../media/image198.svg" Type="http://schemas.openxmlformats.org/officeDocument/2006/relationships/image"/><Relationship Id="rId6" Target="../media/image199.png" Type="http://schemas.openxmlformats.org/officeDocument/2006/relationships/image"/><Relationship Id="rId7" Target="../media/image200.svg" Type="http://schemas.openxmlformats.org/officeDocument/2006/relationships/image"/><Relationship Id="rId8" Target="../media/image201.png" Type="http://schemas.openxmlformats.org/officeDocument/2006/relationships/image"/><Relationship Id="rId9" Target="../media/image19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2.png" Type="http://schemas.openxmlformats.org/officeDocument/2006/relationships/image"/><Relationship Id="rId11" Target="../media/image223.svg" Type="http://schemas.openxmlformats.org/officeDocument/2006/relationships/image"/><Relationship Id="rId12" Target="../media/image224.png" Type="http://schemas.openxmlformats.org/officeDocument/2006/relationships/image"/><Relationship Id="rId13" Target="../media/image225.svg" Type="http://schemas.openxmlformats.org/officeDocument/2006/relationships/image"/><Relationship Id="rId14" Target="../media/image226.png" Type="http://schemas.openxmlformats.org/officeDocument/2006/relationships/image"/><Relationship Id="rId15" Target="../media/image227.svg" Type="http://schemas.openxmlformats.org/officeDocument/2006/relationships/image"/><Relationship Id="rId16" Target="../media/image228.png" Type="http://schemas.openxmlformats.org/officeDocument/2006/relationships/image"/><Relationship Id="rId17" Target="../media/image229.svg" Type="http://schemas.openxmlformats.org/officeDocument/2006/relationships/image"/><Relationship Id="rId18" Target="../media/image230.png" Type="http://schemas.openxmlformats.org/officeDocument/2006/relationships/image"/><Relationship Id="rId19" Target="../media/image231.svg" Type="http://schemas.openxmlformats.org/officeDocument/2006/relationships/image"/><Relationship Id="rId2" Target="../media/image2.png" Type="http://schemas.openxmlformats.org/officeDocument/2006/relationships/image"/><Relationship Id="rId20" Target="../media/image232.png" Type="http://schemas.openxmlformats.org/officeDocument/2006/relationships/image"/><Relationship Id="rId21" Target="../media/image233.svg" Type="http://schemas.openxmlformats.org/officeDocument/2006/relationships/image"/><Relationship Id="rId22" Target="../media/image234.png" Type="http://schemas.openxmlformats.org/officeDocument/2006/relationships/image"/><Relationship Id="rId23" Target="../media/image235.png" Type="http://schemas.openxmlformats.org/officeDocument/2006/relationships/image"/><Relationship Id="rId24" Target="../media/image236.png" Type="http://schemas.openxmlformats.org/officeDocument/2006/relationships/image"/><Relationship Id="rId25" Target="../media/image237.svg" Type="http://schemas.openxmlformats.org/officeDocument/2006/relationships/image"/><Relationship Id="rId3" Target="../media/image3.svg" Type="http://schemas.openxmlformats.org/officeDocument/2006/relationships/image"/><Relationship Id="rId4" Target="../media/image216.png" Type="http://schemas.openxmlformats.org/officeDocument/2006/relationships/image"/><Relationship Id="rId5" Target="../media/image217.svg" Type="http://schemas.openxmlformats.org/officeDocument/2006/relationships/image"/><Relationship Id="rId6" Target="../media/image218.png" Type="http://schemas.openxmlformats.org/officeDocument/2006/relationships/image"/><Relationship Id="rId7" Target="../media/image219.svg" Type="http://schemas.openxmlformats.org/officeDocument/2006/relationships/image"/><Relationship Id="rId8" Target="../media/image220.png" Type="http://schemas.openxmlformats.org/officeDocument/2006/relationships/image"/><Relationship Id="rId9" Target="../media/image221.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23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https://www.yeoul.me" TargetMode="External" Type="http://schemas.openxmlformats.org/officeDocument/2006/relationships/hyperlink"/></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23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40.png" Type="http://schemas.openxmlformats.org/officeDocument/2006/relationships/image"/><Relationship Id="rId5" Target="../media/image241.svg" Type="http://schemas.openxmlformats.org/officeDocument/2006/relationships/image"/><Relationship Id="rId6" Target="../media/image242.png" Type="http://schemas.openxmlformats.org/officeDocument/2006/relationships/image"/><Relationship Id="rId7" Target="../media/image243.png" Type="http://schemas.openxmlformats.org/officeDocument/2006/relationships/image"/><Relationship Id="rId8" Target="../media/image244.svg" Type="http://schemas.openxmlformats.org/officeDocument/2006/relationships/image"/><Relationship Id="rId9" Target="../media/image24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0.svg" Type="http://schemas.openxmlformats.org/officeDocument/2006/relationships/image"/><Relationship Id="rId2" Target="../notesSlides/notesSlide3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7.png" Type="http://schemas.openxmlformats.org/officeDocument/2006/relationships/image"/><Relationship Id="rId6" Target="../media/image248.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24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6.svg" Type="http://schemas.openxmlformats.org/officeDocument/2006/relationships/image"/><Relationship Id="rId2" Target="../notesSlides/notesSlide3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51.png" Type="http://schemas.openxmlformats.org/officeDocument/2006/relationships/image"/><Relationship Id="rId6" Target="../media/image252.svg" Type="http://schemas.openxmlformats.org/officeDocument/2006/relationships/image"/><Relationship Id="rId7" Target="../media/image253.png" Type="http://schemas.openxmlformats.org/officeDocument/2006/relationships/image"/><Relationship Id="rId8" Target="../media/image254.svg" Type="http://schemas.openxmlformats.org/officeDocument/2006/relationships/image"/><Relationship Id="rId9" Target="../media/image25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2.svg" Type="http://schemas.openxmlformats.org/officeDocument/2006/relationships/image"/><Relationship Id="rId2" Target="../notesSlides/notesSlide4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57.png" Type="http://schemas.openxmlformats.org/officeDocument/2006/relationships/image"/><Relationship Id="rId6" Target="../media/image258.svg" Type="http://schemas.openxmlformats.org/officeDocument/2006/relationships/image"/><Relationship Id="rId7" Target="../media/image259.png" Type="http://schemas.openxmlformats.org/officeDocument/2006/relationships/image"/><Relationship Id="rId8" Target="../media/image260.svg" Type="http://schemas.openxmlformats.org/officeDocument/2006/relationships/image"/><Relationship Id="rId9" Target="../media/image26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4415140"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AutoShape 8" id="8"/>
          <p:cNvSpPr/>
          <p:nvPr/>
        </p:nvSpPr>
        <p:spPr>
          <a:xfrm flipV="true">
            <a:off x="1955900" y="7754937"/>
            <a:ext cx="3864547" cy="0"/>
          </a:xfrm>
          <a:prstGeom prst="line">
            <a:avLst/>
          </a:prstGeom>
          <a:ln cap="flat" w="9525">
            <a:solidFill>
              <a:srgbClr val="3A59D1"/>
            </a:solidFill>
            <a:prstDash val="solid"/>
            <a:headEnd type="none" len="sm" w="sm"/>
            <a:tailEnd type="none" len="sm" w="sm"/>
          </a:ln>
        </p:spPr>
      </p:sp>
      <p:sp>
        <p:nvSpPr>
          <p:cNvPr name="AutoShape 9" id="9"/>
          <p:cNvSpPr/>
          <p:nvPr/>
        </p:nvSpPr>
        <p:spPr>
          <a:xfrm flipV="true">
            <a:off x="1955900" y="7217748"/>
            <a:ext cx="3864547" cy="4103"/>
          </a:xfrm>
          <a:prstGeom prst="line">
            <a:avLst/>
          </a:prstGeom>
          <a:ln cap="flat" w="28575">
            <a:solidFill>
              <a:srgbClr val="3A59D1"/>
            </a:solidFill>
            <a:prstDash val="solid"/>
            <a:headEnd type="none" len="sm" w="sm"/>
            <a:tailEnd type="none" len="sm" w="sm"/>
          </a:ln>
        </p:spPr>
      </p:sp>
      <p:sp>
        <p:nvSpPr>
          <p:cNvPr name="AutoShape 10" id="10"/>
          <p:cNvSpPr/>
          <p:nvPr/>
        </p:nvSpPr>
        <p:spPr>
          <a:xfrm>
            <a:off x="1955900" y="8288024"/>
            <a:ext cx="3864547" cy="0"/>
          </a:xfrm>
          <a:prstGeom prst="line">
            <a:avLst/>
          </a:prstGeom>
          <a:ln cap="flat" w="28575">
            <a:solidFill>
              <a:srgbClr val="3A59D1"/>
            </a:solidFill>
            <a:prstDash val="solid"/>
            <a:headEnd type="none" len="sm" w="sm"/>
            <a:tailEnd type="none" len="sm" w="sm"/>
          </a:ln>
        </p:spPr>
      </p:sp>
      <p:sp>
        <p:nvSpPr>
          <p:cNvPr name="AutoShape 11" id="11"/>
          <p:cNvSpPr/>
          <p:nvPr/>
        </p:nvSpPr>
        <p:spPr>
          <a:xfrm flipH="true">
            <a:off x="3057765" y="7217748"/>
            <a:ext cx="0" cy="1070276"/>
          </a:xfrm>
          <a:prstGeom prst="line">
            <a:avLst/>
          </a:prstGeom>
          <a:ln cap="flat" w="9525">
            <a:solidFill>
              <a:srgbClr val="3A59D1"/>
            </a:solidFill>
            <a:prstDash val="solid"/>
            <a:headEnd type="none" len="sm" w="sm"/>
            <a:tailEnd type="none" len="sm" w="sm"/>
          </a:ln>
        </p:spPr>
      </p:sp>
      <p:sp>
        <p:nvSpPr>
          <p:cNvPr name="TextBox 12" id="12"/>
          <p:cNvSpPr txBox="true"/>
          <p:nvPr/>
        </p:nvSpPr>
        <p:spPr>
          <a:xfrm rot="-18144">
            <a:off x="1960809" y="1775988"/>
            <a:ext cx="13013941" cy="1513417"/>
          </a:xfrm>
          <a:prstGeom prst="rect">
            <a:avLst/>
          </a:prstGeom>
        </p:spPr>
        <p:txBody>
          <a:bodyPr anchor="t" rtlCol="false" tIns="0" lIns="0" bIns="0" rIns="0">
            <a:spAutoFit/>
          </a:bodyPr>
          <a:lstStyle/>
          <a:p>
            <a:pPr algn="l" marL="0" indent="0" lvl="0">
              <a:lnSpc>
                <a:spcPts val="11427"/>
              </a:lnSpc>
            </a:pPr>
            <a:r>
              <a:rPr lang="en-US" b="true" sz="11203" spc="-403">
                <a:solidFill>
                  <a:srgbClr val="3A59D1"/>
                </a:solidFill>
                <a:latin typeface="JASO Sans Bold"/>
                <a:ea typeface="JASO Sans Bold"/>
                <a:cs typeface="JASO Sans Bold"/>
                <a:sym typeface="JASO Sans Bold"/>
              </a:rPr>
              <a:t>Project YEOUL</a:t>
            </a:r>
          </a:p>
        </p:txBody>
      </p:sp>
      <p:sp>
        <p:nvSpPr>
          <p:cNvPr name="TextBox 13" id="13"/>
          <p:cNvSpPr txBox="true"/>
          <p:nvPr/>
        </p:nvSpPr>
        <p:spPr>
          <a:xfrm rot="0">
            <a:off x="1955900" y="3681407"/>
            <a:ext cx="11621672" cy="358909"/>
          </a:xfrm>
          <a:prstGeom prst="rect">
            <a:avLst/>
          </a:prstGeom>
        </p:spPr>
        <p:txBody>
          <a:bodyPr anchor="t" rtlCol="false" tIns="0" lIns="0" bIns="0" rIns="0">
            <a:spAutoFit/>
          </a:bodyPr>
          <a:lstStyle/>
          <a:p>
            <a:pPr algn="l">
              <a:lnSpc>
                <a:spcPts val="2964"/>
              </a:lnSpc>
            </a:pPr>
            <a:r>
              <a:rPr lang="en-US" sz="2263" spc="-22">
                <a:solidFill>
                  <a:srgbClr val="222222">
                    <a:alpha val="93725"/>
                  </a:srgbClr>
                </a:solidFill>
                <a:latin typeface="JASO Sans"/>
                <a:ea typeface="JASO Sans"/>
                <a:cs typeface="JASO Sans"/>
                <a:sym typeface="JASO Sans"/>
              </a:rPr>
              <a:t>Multi-Agent AI Platform for Branching Narrative Orchestration</a:t>
            </a:r>
          </a:p>
        </p:txBody>
      </p:sp>
      <p:sp>
        <p:nvSpPr>
          <p:cNvPr name="TextBox 14" id="14"/>
          <p:cNvSpPr txBox="true"/>
          <p:nvPr/>
        </p:nvSpPr>
        <p:spPr>
          <a:xfrm rot="0">
            <a:off x="14950079" y="9815526"/>
            <a:ext cx="2888421" cy="180086"/>
          </a:xfrm>
          <a:prstGeom prst="rect">
            <a:avLst/>
          </a:prstGeom>
        </p:spPr>
        <p:txBody>
          <a:bodyPr anchor="t" rtlCol="false" tIns="0" lIns="0" bIns="0" rIns="0">
            <a:spAutoFit/>
          </a:bodyPr>
          <a:lstStyle/>
          <a:p>
            <a:pPr algn="r">
              <a:lnSpc>
                <a:spcPts val="1162"/>
              </a:lnSpc>
            </a:pPr>
            <a:r>
              <a:rPr lang="en-US" b="true" sz="1400" spc="23">
                <a:solidFill>
                  <a:srgbClr val="FFFFFF"/>
                </a:solidFill>
                <a:latin typeface="Poppins Medium"/>
                <a:ea typeface="Poppins Medium"/>
                <a:cs typeface="Poppins Medium"/>
                <a:sym typeface="Poppins Medium"/>
              </a:rPr>
              <a:t>www.yeoul.me</a:t>
            </a:r>
          </a:p>
        </p:txBody>
      </p:sp>
      <p:sp>
        <p:nvSpPr>
          <p:cNvPr name="TextBox 15" id="15"/>
          <p:cNvSpPr txBox="true"/>
          <p:nvPr/>
        </p:nvSpPr>
        <p:spPr>
          <a:xfrm rot="0">
            <a:off x="3679846" y="7336660"/>
            <a:ext cx="1491549" cy="280164"/>
          </a:xfrm>
          <a:prstGeom prst="rect">
            <a:avLst/>
          </a:prstGeom>
        </p:spPr>
        <p:txBody>
          <a:bodyPr anchor="t" rtlCol="false" tIns="0" lIns="0" bIns="0" rIns="0">
            <a:spAutoFit/>
          </a:bodyPr>
          <a:lstStyle/>
          <a:p>
            <a:pPr algn="l">
              <a:lnSpc>
                <a:spcPts val="2310"/>
              </a:lnSpc>
            </a:pPr>
            <a:r>
              <a:rPr lang="en-US" sz="1763" spc="-17">
                <a:solidFill>
                  <a:srgbClr val="222222">
                    <a:alpha val="93725"/>
                  </a:srgbClr>
                </a:solidFill>
                <a:latin typeface="JASO Sans"/>
                <a:ea typeface="JASO Sans"/>
                <a:cs typeface="JASO Sans"/>
                <a:sym typeface="JASO Sans"/>
              </a:rPr>
              <a:t>Team GARAM</a:t>
            </a:r>
          </a:p>
        </p:txBody>
      </p:sp>
      <p:sp>
        <p:nvSpPr>
          <p:cNvPr name="TextBox 16" id="16"/>
          <p:cNvSpPr txBox="true"/>
          <p:nvPr/>
        </p:nvSpPr>
        <p:spPr>
          <a:xfrm rot="0">
            <a:off x="2115442" y="7349587"/>
            <a:ext cx="749498" cy="280164"/>
          </a:xfrm>
          <a:prstGeom prst="rect">
            <a:avLst/>
          </a:prstGeom>
        </p:spPr>
        <p:txBody>
          <a:bodyPr anchor="t" rtlCol="false" tIns="0" lIns="0" bIns="0" rIns="0">
            <a:spAutoFit/>
          </a:bodyPr>
          <a:lstStyle/>
          <a:p>
            <a:pPr algn="ctr">
              <a:lnSpc>
                <a:spcPts val="2310"/>
              </a:lnSpc>
            </a:pPr>
            <a:r>
              <a:rPr lang="en-US" b="true" sz="1763" spc="-17">
                <a:solidFill>
                  <a:srgbClr val="3A59D1">
                    <a:alpha val="93725"/>
                  </a:srgbClr>
                </a:solidFill>
                <a:latin typeface="JASO Sans Bold"/>
                <a:ea typeface="JASO Sans Bold"/>
                <a:cs typeface="JASO Sans Bold"/>
                <a:sym typeface="JASO Sans Bold"/>
              </a:rPr>
              <a:t>팀명</a:t>
            </a:r>
          </a:p>
        </p:txBody>
      </p:sp>
      <p:sp>
        <p:nvSpPr>
          <p:cNvPr name="TextBox 17" id="17"/>
          <p:cNvSpPr txBox="true"/>
          <p:nvPr/>
        </p:nvSpPr>
        <p:spPr>
          <a:xfrm rot="0">
            <a:off x="2115442" y="7861073"/>
            <a:ext cx="749498" cy="280164"/>
          </a:xfrm>
          <a:prstGeom prst="rect">
            <a:avLst/>
          </a:prstGeom>
        </p:spPr>
        <p:txBody>
          <a:bodyPr anchor="t" rtlCol="false" tIns="0" lIns="0" bIns="0" rIns="0">
            <a:spAutoFit/>
          </a:bodyPr>
          <a:lstStyle/>
          <a:p>
            <a:pPr algn="ctr">
              <a:lnSpc>
                <a:spcPts val="2310"/>
              </a:lnSpc>
            </a:pPr>
            <a:r>
              <a:rPr lang="en-US" b="true" sz="1763" spc="-17">
                <a:solidFill>
                  <a:srgbClr val="3A59D1">
                    <a:alpha val="93725"/>
                  </a:srgbClr>
                </a:solidFill>
                <a:latin typeface="JASO Sans Bold"/>
                <a:ea typeface="JASO Sans Bold"/>
                <a:cs typeface="JASO Sans Bold"/>
                <a:sym typeface="JASO Sans Bold"/>
              </a:rPr>
              <a:t>팀원</a:t>
            </a:r>
          </a:p>
        </p:txBody>
      </p:sp>
      <p:sp>
        <p:nvSpPr>
          <p:cNvPr name="TextBox 18" id="18"/>
          <p:cNvSpPr txBox="true"/>
          <p:nvPr/>
        </p:nvSpPr>
        <p:spPr>
          <a:xfrm rot="0">
            <a:off x="3164422" y="7861073"/>
            <a:ext cx="2522397" cy="280164"/>
          </a:xfrm>
          <a:prstGeom prst="rect">
            <a:avLst/>
          </a:prstGeom>
        </p:spPr>
        <p:txBody>
          <a:bodyPr anchor="t" rtlCol="false" tIns="0" lIns="0" bIns="0" rIns="0">
            <a:spAutoFit/>
          </a:bodyPr>
          <a:lstStyle/>
          <a:p>
            <a:pPr algn="l">
              <a:lnSpc>
                <a:spcPts val="2310"/>
              </a:lnSpc>
            </a:pPr>
            <a:r>
              <a:rPr lang="en-US" sz="1763" spc="-17">
                <a:solidFill>
                  <a:srgbClr val="222222">
                    <a:alpha val="93725"/>
                  </a:srgbClr>
                </a:solidFill>
                <a:latin typeface="JASO Sans"/>
                <a:ea typeface="JASO Sans"/>
                <a:cs typeface="JASO Sans"/>
                <a:sym typeface="JASO Sans"/>
              </a:rPr>
              <a:t>김세영(TL), 안재현, 정진웅</a:t>
            </a:r>
          </a:p>
        </p:txBody>
      </p:sp>
      <p:sp>
        <p:nvSpPr>
          <p:cNvPr name="Freeform 19" id="19"/>
          <p:cNvSpPr/>
          <p:nvPr/>
        </p:nvSpPr>
        <p:spPr>
          <a:xfrm flipH="false" flipV="false" rot="0">
            <a:off x="6439588" y="4421316"/>
            <a:ext cx="10819712" cy="4836984"/>
          </a:xfrm>
          <a:custGeom>
            <a:avLst/>
            <a:gdLst/>
            <a:ahLst/>
            <a:cxnLst/>
            <a:rect r="r" b="b" t="t" l="l"/>
            <a:pathLst>
              <a:path h="4836984" w="10819712">
                <a:moveTo>
                  <a:pt x="0" y="0"/>
                </a:moveTo>
                <a:lnTo>
                  <a:pt x="10819712" y="0"/>
                </a:lnTo>
                <a:lnTo>
                  <a:pt x="10819712" y="4836984"/>
                </a:lnTo>
                <a:lnTo>
                  <a:pt x="0" y="4836984"/>
                </a:lnTo>
                <a:lnTo>
                  <a:pt x="0" y="0"/>
                </a:lnTo>
                <a:close/>
              </a:path>
            </a:pathLst>
          </a:custGeom>
          <a:blipFill>
            <a:blip r:embed="rId3"/>
            <a:stretch>
              <a:fillRect l="0" t="-9110" r="0" b="-15874"/>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10</a:t>
            </a:r>
          </a:p>
        </p:txBody>
      </p:sp>
      <p:sp>
        <p:nvSpPr>
          <p:cNvPr name="TextBox 11" id="11"/>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전체 프로젝트 로드맵</a:t>
            </a:r>
          </a:p>
        </p:txBody>
      </p:sp>
      <p:sp>
        <p:nvSpPr>
          <p:cNvPr name="AutoShape 12" id="12"/>
          <p:cNvSpPr/>
          <p:nvPr/>
        </p:nvSpPr>
        <p:spPr>
          <a:xfrm>
            <a:off x="1546912" y="5900460"/>
            <a:ext cx="15197862" cy="0"/>
          </a:xfrm>
          <a:prstGeom prst="line">
            <a:avLst/>
          </a:prstGeom>
          <a:ln cap="rnd" w="9525">
            <a:solidFill>
              <a:srgbClr val="222222">
                <a:alpha val="19608"/>
              </a:srgbClr>
            </a:solidFill>
            <a:prstDash val="solid"/>
            <a:headEnd type="none" len="sm" w="sm"/>
            <a:tailEnd type="none" len="sm" w="sm"/>
          </a:ln>
        </p:spPr>
      </p:sp>
      <p:sp>
        <p:nvSpPr>
          <p:cNvPr name="Freeform 13" id="13"/>
          <p:cNvSpPr/>
          <p:nvPr/>
        </p:nvSpPr>
        <p:spPr>
          <a:xfrm flipH="false" flipV="false" rot="0">
            <a:off x="3241929" y="5412838"/>
            <a:ext cx="921314" cy="921314"/>
          </a:xfrm>
          <a:custGeom>
            <a:avLst/>
            <a:gdLst/>
            <a:ahLst/>
            <a:cxnLst/>
            <a:rect r="r" b="b" t="t" l="l"/>
            <a:pathLst>
              <a:path h="921314" w="921314">
                <a:moveTo>
                  <a:pt x="0" y="0"/>
                </a:moveTo>
                <a:lnTo>
                  <a:pt x="921313" y="0"/>
                </a:lnTo>
                <a:lnTo>
                  <a:pt x="921313" y="921313"/>
                </a:lnTo>
                <a:lnTo>
                  <a:pt x="0" y="921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6877867"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510070"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6" id="16"/>
          <p:cNvSpPr/>
          <p:nvPr/>
        </p:nvSpPr>
        <p:spPr>
          <a:xfrm flipH="false" flipV="false" rot="0">
            <a:off x="14142273"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7" id="17"/>
          <p:cNvSpPr txBox="true"/>
          <p:nvPr/>
        </p:nvSpPr>
        <p:spPr>
          <a:xfrm rot="0">
            <a:off x="3526570"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01</a:t>
            </a:r>
          </a:p>
        </p:txBody>
      </p:sp>
      <p:sp>
        <p:nvSpPr>
          <p:cNvPr name="TextBox 18" id="18"/>
          <p:cNvSpPr txBox="true"/>
          <p:nvPr/>
        </p:nvSpPr>
        <p:spPr>
          <a:xfrm rot="0">
            <a:off x="1731872" y="3155299"/>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기획 및</a:t>
            </a:r>
          </a:p>
          <a:p>
            <a:pPr algn="ctr">
              <a:lnSpc>
                <a:spcPts val="4079"/>
              </a:lnSpc>
            </a:pPr>
            <a:r>
              <a:rPr lang="en-US" b="true" sz="3399" spc="-118">
                <a:solidFill>
                  <a:srgbClr val="222222"/>
                </a:solidFill>
                <a:latin typeface="JASO Sans Bold"/>
                <a:ea typeface="JASO Sans Bold"/>
                <a:cs typeface="JASO Sans Bold"/>
                <a:sym typeface="JASO Sans Bold"/>
              </a:rPr>
              <a:t>아키텍처 설계</a:t>
            </a:r>
          </a:p>
        </p:txBody>
      </p:sp>
      <p:sp>
        <p:nvSpPr>
          <p:cNvPr name="TextBox 19" id="19"/>
          <p:cNvSpPr txBox="true"/>
          <p:nvPr/>
        </p:nvSpPr>
        <p:spPr>
          <a:xfrm rot="0">
            <a:off x="1546912" y="4337928"/>
            <a:ext cx="4353141"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멀티 에이전트 아키텍처 구상</a:t>
            </a:r>
          </a:p>
          <a:p>
            <a:pPr algn="ctr">
              <a:lnSpc>
                <a:spcPts val="2800"/>
              </a:lnSpc>
            </a:pPr>
            <a:r>
              <a:rPr lang="en-US" sz="2000" spc="-40">
                <a:solidFill>
                  <a:srgbClr val="222222">
                    <a:alpha val="69804"/>
                  </a:srgbClr>
                </a:solidFill>
                <a:latin typeface="JASO Sans"/>
                <a:ea typeface="JASO Sans"/>
                <a:cs typeface="JASO Sans"/>
                <a:sym typeface="JASO Sans"/>
              </a:rPr>
              <a:t>시나리오 데이터 규격 설계</a:t>
            </a:r>
          </a:p>
        </p:txBody>
      </p:sp>
      <p:sp>
        <p:nvSpPr>
          <p:cNvPr name="TextBox 20" id="20"/>
          <p:cNvSpPr txBox="true"/>
          <p:nvPr/>
        </p:nvSpPr>
        <p:spPr>
          <a:xfrm rot="0">
            <a:off x="7158773"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02</a:t>
            </a:r>
          </a:p>
        </p:txBody>
      </p:sp>
      <p:sp>
        <p:nvSpPr>
          <p:cNvPr name="TextBox 21" id="21"/>
          <p:cNvSpPr txBox="true"/>
          <p:nvPr/>
        </p:nvSpPr>
        <p:spPr>
          <a:xfrm rot="0">
            <a:off x="5364075" y="6686576"/>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핵심 엔진 및</a:t>
            </a:r>
          </a:p>
          <a:p>
            <a:pPr algn="ctr">
              <a:lnSpc>
                <a:spcPts val="4079"/>
              </a:lnSpc>
            </a:pPr>
            <a:r>
              <a:rPr lang="en-US" b="true" sz="3399" spc="-118">
                <a:solidFill>
                  <a:srgbClr val="222222"/>
                </a:solidFill>
                <a:latin typeface="JASO Sans Bold"/>
                <a:ea typeface="JASO Sans Bold"/>
                <a:cs typeface="JASO Sans Bold"/>
                <a:sym typeface="JASO Sans Bold"/>
              </a:rPr>
              <a:t>빌더 개발</a:t>
            </a:r>
          </a:p>
        </p:txBody>
      </p:sp>
      <p:sp>
        <p:nvSpPr>
          <p:cNvPr name="TextBox 22" id="22"/>
          <p:cNvSpPr txBox="true"/>
          <p:nvPr/>
        </p:nvSpPr>
        <p:spPr>
          <a:xfrm rot="0">
            <a:off x="5399607" y="7848626"/>
            <a:ext cx="3913366"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LangGraph 기반 워크플로우 설계</a:t>
            </a:r>
          </a:p>
          <a:p>
            <a:pPr algn="ctr">
              <a:lnSpc>
                <a:spcPts val="2800"/>
              </a:lnSpc>
            </a:pPr>
            <a:r>
              <a:rPr lang="en-US" sz="2000" spc="-40">
                <a:solidFill>
                  <a:srgbClr val="222222">
                    <a:alpha val="69804"/>
                  </a:srgbClr>
                </a:solidFill>
                <a:latin typeface="JASO Sans"/>
                <a:ea typeface="JASO Sans"/>
                <a:cs typeface="JASO Sans"/>
                <a:sym typeface="JASO Sans"/>
              </a:rPr>
              <a:t>노드 GUI 시나리오 빌더 개발</a:t>
            </a:r>
          </a:p>
        </p:txBody>
      </p:sp>
      <p:sp>
        <p:nvSpPr>
          <p:cNvPr name="TextBox 23" id="23"/>
          <p:cNvSpPr txBox="true"/>
          <p:nvPr/>
        </p:nvSpPr>
        <p:spPr>
          <a:xfrm rot="0">
            <a:off x="10790976"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03</a:t>
            </a:r>
          </a:p>
        </p:txBody>
      </p:sp>
      <p:sp>
        <p:nvSpPr>
          <p:cNvPr name="TextBox 24" id="24"/>
          <p:cNvSpPr txBox="true"/>
          <p:nvPr/>
        </p:nvSpPr>
        <p:spPr>
          <a:xfrm rot="0">
            <a:off x="8996278" y="3155299"/>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서비스 고도화 및</a:t>
            </a:r>
          </a:p>
          <a:p>
            <a:pPr algn="ctr">
              <a:lnSpc>
                <a:spcPts val="4079"/>
              </a:lnSpc>
            </a:pPr>
            <a:r>
              <a:rPr lang="en-US" b="true" sz="3399" spc="-118">
                <a:solidFill>
                  <a:srgbClr val="222222"/>
                </a:solidFill>
                <a:latin typeface="JASO Sans Bold"/>
                <a:ea typeface="JASO Sans Bold"/>
                <a:cs typeface="JASO Sans Bold"/>
                <a:sym typeface="JASO Sans Bold"/>
              </a:rPr>
              <a:t>최적화</a:t>
            </a:r>
          </a:p>
        </p:txBody>
      </p:sp>
      <p:sp>
        <p:nvSpPr>
          <p:cNvPr name="TextBox 25" id="25"/>
          <p:cNvSpPr txBox="true"/>
          <p:nvPr/>
        </p:nvSpPr>
        <p:spPr>
          <a:xfrm rot="0">
            <a:off x="8925419" y="4337928"/>
            <a:ext cx="4090617"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SSE 실시간 스트리밍 구축</a:t>
            </a:r>
          </a:p>
          <a:p>
            <a:pPr algn="ctr">
              <a:lnSpc>
                <a:spcPts val="2800"/>
              </a:lnSpc>
            </a:pPr>
            <a:r>
              <a:rPr lang="en-US" sz="2000" spc="-40">
                <a:solidFill>
                  <a:srgbClr val="222222">
                    <a:alpha val="69804"/>
                  </a:srgbClr>
                </a:solidFill>
                <a:latin typeface="JASO Sans"/>
                <a:ea typeface="JASO Sans"/>
                <a:cs typeface="JASO Sans"/>
                <a:sym typeface="JASO Sans"/>
              </a:rPr>
              <a:t>Mermaid.js 연동 서사 시각화 고도화</a:t>
            </a:r>
          </a:p>
        </p:txBody>
      </p:sp>
      <p:sp>
        <p:nvSpPr>
          <p:cNvPr name="TextBox 26" id="26"/>
          <p:cNvSpPr txBox="true"/>
          <p:nvPr/>
        </p:nvSpPr>
        <p:spPr>
          <a:xfrm rot="0">
            <a:off x="14423179"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04</a:t>
            </a:r>
          </a:p>
        </p:txBody>
      </p:sp>
      <p:sp>
        <p:nvSpPr>
          <p:cNvPr name="TextBox 27" id="27"/>
          <p:cNvSpPr txBox="true"/>
          <p:nvPr/>
        </p:nvSpPr>
        <p:spPr>
          <a:xfrm rot="0">
            <a:off x="12628481" y="6686576"/>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배포 및</a:t>
            </a:r>
          </a:p>
          <a:p>
            <a:pPr algn="ctr">
              <a:lnSpc>
                <a:spcPts val="4079"/>
              </a:lnSpc>
            </a:pPr>
            <a:r>
              <a:rPr lang="en-US" b="true" sz="3399" spc="-118">
                <a:solidFill>
                  <a:srgbClr val="222222"/>
                </a:solidFill>
                <a:latin typeface="JASO Sans Bold"/>
                <a:ea typeface="JASO Sans Bold"/>
                <a:cs typeface="JASO Sans Bold"/>
                <a:sym typeface="JASO Sans Bold"/>
              </a:rPr>
              <a:t>실서비스 운영</a:t>
            </a:r>
          </a:p>
        </p:txBody>
      </p:sp>
      <p:sp>
        <p:nvSpPr>
          <p:cNvPr name="TextBox 28" id="28"/>
          <p:cNvSpPr txBox="true"/>
          <p:nvPr/>
        </p:nvSpPr>
        <p:spPr>
          <a:xfrm rot="0">
            <a:off x="12812207" y="7848626"/>
            <a:ext cx="3573593"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Railway 클라우드 실서비스 배포</a:t>
            </a:r>
          </a:p>
          <a:p>
            <a:pPr algn="ctr">
              <a:lnSpc>
                <a:spcPts val="2800"/>
              </a:lnSpc>
            </a:pPr>
            <a:r>
              <a:rPr lang="en-US" sz="2000" spc="-40">
                <a:solidFill>
                  <a:srgbClr val="222222">
                    <a:alpha val="69804"/>
                  </a:srgbClr>
                </a:solidFill>
                <a:latin typeface="JASO Sans"/>
                <a:ea typeface="JASO Sans"/>
                <a:cs typeface="JASO Sans"/>
                <a:sym typeface="JASO Sans"/>
              </a:rPr>
              <a:t>CI/CD 파이프라인 자동화 구축</a:t>
            </a:r>
          </a:p>
        </p:txBody>
      </p:sp>
      <p:sp>
        <p:nvSpPr>
          <p:cNvPr name="TextBox 29" id="29"/>
          <p:cNvSpPr txBox="true"/>
          <p:nvPr/>
        </p:nvSpPr>
        <p:spPr>
          <a:xfrm rot="0">
            <a:off x="2810840" y="6515126"/>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2025.12.16</a:t>
            </a:r>
          </a:p>
        </p:txBody>
      </p:sp>
      <p:sp>
        <p:nvSpPr>
          <p:cNvPr name="TextBox 30" id="30"/>
          <p:cNvSpPr txBox="true"/>
          <p:nvPr/>
        </p:nvSpPr>
        <p:spPr>
          <a:xfrm rot="0">
            <a:off x="6443043" y="4906253"/>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2025.12.20</a:t>
            </a:r>
          </a:p>
        </p:txBody>
      </p:sp>
      <p:sp>
        <p:nvSpPr>
          <p:cNvPr name="TextBox 31" id="31"/>
          <p:cNvSpPr txBox="true"/>
          <p:nvPr/>
        </p:nvSpPr>
        <p:spPr>
          <a:xfrm rot="0">
            <a:off x="10075246" y="6515126"/>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2026.01.20</a:t>
            </a:r>
          </a:p>
        </p:txBody>
      </p:sp>
      <p:sp>
        <p:nvSpPr>
          <p:cNvPr name="TextBox 32" id="32"/>
          <p:cNvSpPr txBox="true"/>
          <p:nvPr/>
        </p:nvSpPr>
        <p:spPr>
          <a:xfrm rot="0">
            <a:off x="13703522" y="4906253"/>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현재</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11</a:t>
            </a:r>
          </a:p>
        </p:txBody>
      </p:sp>
      <p:sp>
        <p:nvSpPr>
          <p:cNvPr name="TextBox 11" id="11"/>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상세 일정 및 마일스톤</a:t>
            </a:r>
          </a:p>
        </p:txBody>
      </p:sp>
      <p:grpSp>
        <p:nvGrpSpPr>
          <p:cNvPr name="Group 12" id="12"/>
          <p:cNvGrpSpPr/>
          <p:nvPr/>
        </p:nvGrpSpPr>
        <p:grpSpPr>
          <a:xfrm rot="0">
            <a:off x="1459777" y="2483551"/>
            <a:ext cx="15368447" cy="4815191"/>
            <a:chOff x="0" y="0"/>
            <a:chExt cx="20491263" cy="6420255"/>
          </a:xfrm>
        </p:grpSpPr>
        <p:grpSp>
          <p:nvGrpSpPr>
            <p:cNvPr name="Group 13" id="13"/>
            <p:cNvGrpSpPr/>
            <p:nvPr/>
          </p:nvGrpSpPr>
          <p:grpSpPr>
            <a:xfrm rot="0">
              <a:off x="0" y="0"/>
              <a:ext cx="20491263" cy="6420255"/>
              <a:chOff x="0" y="0"/>
              <a:chExt cx="3992606" cy="1250950"/>
            </a:xfrm>
          </p:grpSpPr>
          <p:sp>
            <p:nvSpPr>
              <p:cNvPr name="Freeform 14" id="14"/>
              <p:cNvSpPr/>
              <p:nvPr/>
            </p:nvSpPr>
            <p:spPr>
              <a:xfrm flipH="false" flipV="false" rot="0">
                <a:off x="0" y="0"/>
                <a:ext cx="3992606" cy="1250950"/>
              </a:xfrm>
              <a:custGeom>
                <a:avLst/>
                <a:gdLst/>
                <a:ahLst/>
                <a:cxnLst/>
                <a:rect r="r" b="b" t="t" l="l"/>
                <a:pathLst>
                  <a:path h="1250950" w="3992606">
                    <a:moveTo>
                      <a:pt x="0" y="0"/>
                    </a:moveTo>
                    <a:lnTo>
                      <a:pt x="3992606" y="0"/>
                    </a:lnTo>
                    <a:lnTo>
                      <a:pt x="3992606" y="1250950"/>
                    </a:lnTo>
                    <a:lnTo>
                      <a:pt x="0" y="1250950"/>
                    </a:lnTo>
                    <a:close/>
                  </a:path>
                </a:pathLst>
              </a:custGeom>
              <a:solidFill>
                <a:srgbClr val="E4E7F2"/>
              </a:solidFill>
              <a:ln cap="sq">
                <a:noFill/>
                <a:prstDash val="solid"/>
                <a:miter/>
              </a:ln>
            </p:spPr>
          </p:sp>
          <p:sp>
            <p:nvSpPr>
              <p:cNvPr name="TextBox 15" id="15"/>
              <p:cNvSpPr txBox="true"/>
              <p:nvPr/>
            </p:nvSpPr>
            <p:spPr>
              <a:xfrm>
                <a:off x="0" y="-47625"/>
                <a:ext cx="3992606" cy="129857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97338" y="126468"/>
              <a:ext cx="20247281" cy="6175421"/>
            </a:xfrm>
            <a:custGeom>
              <a:avLst/>
              <a:gdLst/>
              <a:ahLst/>
              <a:cxnLst/>
              <a:rect r="r" b="b" t="t" l="l"/>
              <a:pathLst>
                <a:path h="6175421" w="20247281">
                  <a:moveTo>
                    <a:pt x="0" y="0"/>
                  </a:moveTo>
                  <a:lnTo>
                    <a:pt x="20247281" y="0"/>
                  </a:lnTo>
                  <a:lnTo>
                    <a:pt x="20247281" y="6175421"/>
                  </a:lnTo>
                  <a:lnTo>
                    <a:pt x="0" y="6175421"/>
                  </a:lnTo>
                  <a:lnTo>
                    <a:pt x="0" y="0"/>
                  </a:lnTo>
                  <a:close/>
                </a:path>
              </a:pathLst>
            </a:custGeom>
            <a:blipFill>
              <a:blip r:embed="rId5"/>
              <a:stretch>
                <a:fillRect l="0" t="0" r="0" b="0"/>
              </a:stretch>
            </a:blipFill>
          </p:spPr>
        </p:sp>
      </p:grpSp>
      <p:grpSp>
        <p:nvGrpSpPr>
          <p:cNvPr name="Group 17" id="17"/>
          <p:cNvGrpSpPr/>
          <p:nvPr/>
        </p:nvGrpSpPr>
        <p:grpSpPr>
          <a:xfrm rot="0">
            <a:off x="2063110" y="8158033"/>
            <a:ext cx="14161781" cy="872476"/>
            <a:chOff x="0" y="0"/>
            <a:chExt cx="18882374" cy="1163301"/>
          </a:xfrm>
        </p:grpSpPr>
        <p:sp>
          <p:nvSpPr>
            <p:cNvPr name="TextBox 18" id="18"/>
            <p:cNvSpPr txBox="true"/>
            <p:nvPr/>
          </p:nvSpPr>
          <p:spPr>
            <a:xfrm rot="0">
              <a:off x="0" y="-66675"/>
              <a:ext cx="9438643" cy="1229976"/>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1. 기획/설계: </a:t>
              </a:r>
              <a:r>
                <a:rPr lang="en-US" sz="2032" spc="-71">
                  <a:solidFill>
                    <a:srgbClr val="000000">
                      <a:alpha val="61961"/>
                    </a:srgbClr>
                  </a:solidFill>
                  <a:latin typeface="JASO Sans"/>
                  <a:ea typeface="JASO Sans"/>
                  <a:cs typeface="JASO Sans"/>
                  <a:sym typeface="JASO Sans"/>
                </a:rPr>
                <a:t>아키텍처</a:t>
              </a:r>
              <a:r>
                <a:rPr lang="en-US" sz="2032" spc="-71">
                  <a:solidFill>
                    <a:srgbClr val="000000">
                      <a:alpha val="61961"/>
                    </a:srgbClr>
                  </a:solidFill>
                  <a:latin typeface="JASO Sans"/>
                  <a:ea typeface="JASO Sans"/>
                  <a:cs typeface="JASO Sans"/>
                  <a:sym typeface="JASO Sans"/>
                </a:rPr>
                <a:t> 및 시나리오 규격 설계 완료</a:t>
              </a:r>
            </a:p>
            <a:p>
              <a:pPr algn="l">
                <a:lnSpc>
                  <a:spcPts val="1509"/>
                </a:lnSpc>
              </a:pPr>
            </a:p>
            <a:p>
              <a:pPr algn="l">
                <a:lnSpc>
                  <a:spcPts val="3069"/>
                </a:lnSpc>
              </a:pPr>
              <a:r>
                <a:rPr lang="en-US" sz="2032" spc="-71">
                  <a:solidFill>
                    <a:srgbClr val="000000">
                      <a:alpha val="61961"/>
                    </a:srgbClr>
                  </a:solidFill>
                  <a:latin typeface="JASO Sans"/>
                  <a:ea typeface="JASO Sans"/>
                  <a:cs typeface="JASO Sans"/>
                  <a:sym typeface="JASO Sans"/>
                </a:rPr>
                <a:t>3. </a:t>
              </a:r>
              <a:r>
                <a:rPr lang="en-US" sz="2032" spc="-71" b="true">
                  <a:solidFill>
                    <a:srgbClr val="000000">
                      <a:alpha val="61961"/>
                    </a:srgbClr>
                  </a:solidFill>
                  <a:latin typeface="JASO Sans Bold"/>
                  <a:ea typeface="JASO Sans Bold"/>
                  <a:cs typeface="JASO Sans Bold"/>
                  <a:sym typeface="JASO Sans Bold"/>
                </a:rPr>
                <a:t>엔진 고도화: </a:t>
              </a:r>
              <a:r>
                <a:rPr lang="en-US" sz="2032" spc="-71">
                  <a:solidFill>
                    <a:srgbClr val="000000">
                      <a:alpha val="61961"/>
                    </a:srgbClr>
                  </a:solidFill>
                  <a:latin typeface="JASO Sans"/>
                  <a:ea typeface="JASO Sans"/>
                  <a:cs typeface="JASO Sans"/>
                  <a:sym typeface="JASO Sans"/>
                </a:rPr>
                <a:t>LangGraph 워크플로우 및 시각화 고도화 완료</a:t>
              </a:r>
            </a:p>
          </p:txBody>
        </p:sp>
        <p:sp>
          <p:nvSpPr>
            <p:cNvPr name="TextBox 19" id="19"/>
            <p:cNvSpPr txBox="true"/>
            <p:nvPr/>
          </p:nvSpPr>
          <p:spPr>
            <a:xfrm rot="0">
              <a:off x="9443731" y="-66675"/>
              <a:ext cx="9438643" cy="1229976"/>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2. </a:t>
              </a:r>
              <a:r>
                <a:rPr lang="en-US" sz="2032" spc="-71" b="true">
                  <a:solidFill>
                    <a:srgbClr val="000000">
                      <a:alpha val="61961"/>
                    </a:srgbClr>
                  </a:solidFill>
                  <a:latin typeface="JASO Sans Bold"/>
                  <a:ea typeface="JASO Sans Bold"/>
                  <a:cs typeface="JASO Sans Bold"/>
                  <a:sym typeface="JASO Sans Bold"/>
                </a:rPr>
                <a:t>에이전트 </a:t>
              </a:r>
              <a:r>
                <a:rPr lang="en-US" sz="2032" spc="-71" b="true">
                  <a:solidFill>
                    <a:srgbClr val="000000">
                      <a:alpha val="61961"/>
                    </a:srgbClr>
                  </a:solidFill>
                  <a:latin typeface="JASO Sans Bold"/>
                  <a:ea typeface="JASO Sans Bold"/>
                  <a:cs typeface="JASO Sans Bold"/>
                  <a:sym typeface="JASO Sans Bold"/>
                </a:rPr>
                <a:t>개발:</a:t>
              </a:r>
              <a:r>
                <a:rPr lang="en-US" sz="2032" spc="-71" b="true">
                  <a:solidFill>
                    <a:srgbClr val="000000">
                      <a:alpha val="61961"/>
                    </a:srgbClr>
                  </a:solidFill>
                  <a:latin typeface="JASO Sans Bold"/>
                  <a:ea typeface="JASO Sans Bold"/>
                  <a:cs typeface="JASO Sans Bold"/>
                  <a:sym typeface="JASO Sans Bold"/>
                </a:rPr>
                <a:t> </a:t>
              </a:r>
              <a:r>
                <a:rPr lang="en-US" sz="2032" spc="-71">
                  <a:solidFill>
                    <a:srgbClr val="000000">
                      <a:alpha val="61961"/>
                    </a:srgbClr>
                  </a:solidFill>
                  <a:latin typeface="JASO Sans"/>
                  <a:ea typeface="JASO Sans"/>
                  <a:cs typeface="JASO Sans"/>
                  <a:sym typeface="JASO Sans"/>
                </a:rPr>
                <a:t>빌더/플레이어</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핵심</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모듈</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1차</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개발</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완료</a:t>
              </a:r>
            </a:p>
            <a:p>
              <a:pPr algn="l">
                <a:lnSpc>
                  <a:spcPts val="1509"/>
                </a:lnSpc>
              </a:pPr>
            </a:p>
            <a:p>
              <a:pPr algn="l">
                <a:lnSpc>
                  <a:spcPts val="3069"/>
                </a:lnSpc>
              </a:pPr>
              <a:r>
                <a:rPr lang="en-US" sz="2032" spc="-71" b="true">
                  <a:solidFill>
                    <a:srgbClr val="222222">
                      <a:alpha val="61961"/>
                    </a:srgbClr>
                  </a:solidFill>
                  <a:latin typeface="JASO Sans Bold"/>
                  <a:ea typeface="JASO Sans Bold"/>
                  <a:cs typeface="JASO Sans Bold"/>
                  <a:sym typeface="JASO Sans Bold"/>
                </a:rPr>
                <a:t>4. </a:t>
              </a:r>
              <a:r>
                <a:rPr lang="en-US" sz="2032" spc="-71" b="true">
                  <a:solidFill>
                    <a:srgbClr val="000000">
                      <a:alpha val="61961"/>
                    </a:srgbClr>
                  </a:solidFill>
                  <a:latin typeface="JASO Sans Bold"/>
                  <a:ea typeface="JASO Sans Bold"/>
                  <a:cs typeface="JASO Sans Bold"/>
                  <a:sym typeface="JASO Sans Bold"/>
                </a:rPr>
                <a:t>운영/안정화:</a:t>
              </a:r>
              <a:r>
                <a:rPr lang="en-US" sz="2032" spc="-71" b="true">
                  <a:solidFill>
                    <a:srgbClr val="000000">
                      <a:alpha val="61961"/>
                    </a:srgbClr>
                  </a:solidFill>
                  <a:latin typeface="JASO Sans Bold"/>
                  <a:ea typeface="JASO Sans Bold"/>
                  <a:cs typeface="JASO Sans Bold"/>
                  <a:sym typeface="JASO Sans Bold"/>
                </a:rPr>
                <a:t> </a:t>
              </a:r>
              <a:r>
                <a:rPr lang="en-US" sz="2032" spc="-71">
                  <a:solidFill>
                    <a:srgbClr val="3A59D1">
                      <a:alpha val="61961"/>
                    </a:srgbClr>
                  </a:solidFill>
                  <a:latin typeface="JASO Sans"/>
                  <a:ea typeface="JASO Sans"/>
                  <a:cs typeface="JASO Sans"/>
                  <a:sym typeface="JASO Sans"/>
                </a:rPr>
                <a:t>CBT 구동 및 버그 리포트 기반 최종 튜닝 (진행 중)</a:t>
              </a:r>
            </a:p>
          </p:txBody>
        </p:sp>
      </p:grpSp>
      <p:sp>
        <p:nvSpPr>
          <p:cNvPr name="TextBox 20" id="20"/>
          <p:cNvSpPr txBox="true"/>
          <p:nvPr/>
        </p:nvSpPr>
        <p:spPr>
          <a:xfrm rot="0">
            <a:off x="11042688" y="7295892"/>
            <a:ext cx="5785536" cy="367651"/>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a:t>
            </a:r>
            <a:r>
              <a:rPr lang="en-US" sz="2032" spc="-71" b="true">
                <a:solidFill>
                  <a:srgbClr val="000000">
                    <a:alpha val="61961"/>
                  </a:srgbClr>
                </a:solidFill>
                <a:latin typeface="JASO Sans Bold"/>
                <a:ea typeface="JASO Sans Bold"/>
                <a:cs typeface="JASO Sans Bold"/>
                <a:sym typeface="JASO Sans Bold"/>
              </a:rPr>
              <a:t> Total</a:t>
            </a:r>
            <a:r>
              <a:rPr lang="en-US" sz="2032" spc="-71" b="true">
                <a:solidFill>
                  <a:srgbClr val="000000">
                    <a:alpha val="61961"/>
                  </a:srgbClr>
                </a:solidFill>
                <a:latin typeface="JASO Sans Bold"/>
                <a:ea typeface="JASO Sans Bold"/>
                <a:cs typeface="JASO Sans Bold"/>
                <a:sym typeface="JASO Sans Bold"/>
              </a:rPr>
              <a:t> Per</a:t>
            </a:r>
            <a:r>
              <a:rPr lang="en-US" sz="2032" spc="-71" b="true">
                <a:solidFill>
                  <a:srgbClr val="000000">
                    <a:alpha val="61961"/>
                  </a:srgbClr>
                </a:solidFill>
                <a:latin typeface="JASO Sans Bold"/>
                <a:ea typeface="JASO Sans Bold"/>
                <a:cs typeface="JASO Sans Bold"/>
                <a:sym typeface="JASO Sans Bold"/>
              </a:rPr>
              <a:t>iod:</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2025.12.16</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2026.01.30</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(46</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Days)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028700" y="2636910"/>
            <a:ext cx="4889030" cy="3068803"/>
            <a:chOff x="0" y="0"/>
            <a:chExt cx="1362005" cy="854919"/>
          </a:xfrm>
        </p:grpSpPr>
        <p:sp>
          <p:nvSpPr>
            <p:cNvPr name="Freeform 11" id="11"/>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E4E7F2"/>
            </a:solidFill>
            <a:ln cap="sq">
              <a:noFill/>
              <a:prstDash val="solid"/>
              <a:miter/>
            </a:ln>
          </p:spPr>
        </p:sp>
        <p:sp>
          <p:nvSpPr>
            <p:cNvPr name="TextBox 12" id="12"/>
            <p:cNvSpPr txBox="true"/>
            <p:nvPr/>
          </p:nvSpPr>
          <p:spPr>
            <a:xfrm>
              <a:off x="0" y="-47625"/>
              <a:ext cx="1362005" cy="902544"/>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699485" y="2636910"/>
            <a:ext cx="4889030" cy="3068803"/>
            <a:chOff x="0" y="0"/>
            <a:chExt cx="1362005" cy="854919"/>
          </a:xfrm>
        </p:grpSpPr>
        <p:sp>
          <p:nvSpPr>
            <p:cNvPr name="Freeform 14" id="14"/>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DEDEDE">
                <a:alpha val="63922"/>
              </a:srgbClr>
            </a:solidFill>
            <a:ln cap="sq">
              <a:noFill/>
              <a:prstDash val="solid"/>
              <a:miter/>
            </a:ln>
          </p:spPr>
        </p:sp>
        <p:sp>
          <p:nvSpPr>
            <p:cNvPr name="TextBox 15" id="15"/>
            <p:cNvSpPr txBox="true"/>
            <p:nvPr/>
          </p:nvSpPr>
          <p:spPr>
            <a:xfrm>
              <a:off x="0" y="-47625"/>
              <a:ext cx="1362005" cy="90254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2369565" y="2636910"/>
            <a:ext cx="4889030" cy="6621390"/>
            <a:chOff x="0" y="0"/>
            <a:chExt cx="1362005" cy="1844613"/>
          </a:xfrm>
        </p:grpSpPr>
        <p:sp>
          <p:nvSpPr>
            <p:cNvPr name="Freeform 17" id="17"/>
            <p:cNvSpPr/>
            <p:nvPr/>
          </p:nvSpPr>
          <p:spPr>
            <a:xfrm flipH="false" flipV="false" rot="0">
              <a:off x="0" y="0"/>
              <a:ext cx="1362005" cy="1844613"/>
            </a:xfrm>
            <a:custGeom>
              <a:avLst/>
              <a:gdLst/>
              <a:ahLst/>
              <a:cxnLst/>
              <a:rect r="r" b="b" t="t" l="l"/>
              <a:pathLst>
                <a:path h="1844613" w="1362005">
                  <a:moveTo>
                    <a:pt x="0" y="0"/>
                  </a:moveTo>
                  <a:lnTo>
                    <a:pt x="1362005" y="0"/>
                  </a:lnTo>
                  <a:lnTo>
                    <a:pt x="1362005" y="1844613"/>
                  </a:lnTo>
                  <a:lnTo>
                    <a:pt x="0" y="1844613"/>
                  </a:lnTo>
                  <a:close/>
                </a:path>
              </a:pathLst>
            </a:custGeom>
            <a:solidFill>
              <a:srgbClr val="E4E7F2"/>
            </a:solidFill>
            <a:ln cap="sq">
              <a:noFill/>
              <a:prstDash val="solid"/>
              <a:miter/>
            </a:ln>
          </p:spPr>
        </p:sp>
        <p:sp>
          <p:nvSpPr>
            <p:cNvPr name="TextBox 18" id="18"/>
            <p:cNvSpPr txBox="true"/>
            <p:nvPr/>
          </p:nvSpPr>
          <p:spPr>
            <a:xfrm>
              <a:off x="0" y="-47625"/>
              <a:ext cx="1362005" cy="189223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028700" y="6189497"/>
            <a:ext cx="4889030" cy="3068803"/>
            <a:chOff x="0" y="0"/>
            <a:chExt cx="1362005" cy="854919"/>
          </a:xfrm>
        </p:grpSpPr>
        <p:sp>
          <p:nvSpPr>
            <p:cNvPr name="Freeform 20" id="20"/>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E4E7F2"/>
            </a:solidFill>
            <a:ln cap="sq">
              <a:noFill/>
              <a:prstDash val="solid"/>
              <a:miter/>
            </a:ln>
          </p:spPr>
        </p:sp>
        <p:sp>
          <p:nvSpPr>
            <p:cNvPr name="TextBox 21" id="21"/>
            <p:cNvSpPr txBox="true"/>
            <p:nvPr/>
          </p:nvSpPr>
          <p:spPr>
            <a:xfrm>
              <a:off x="0" y="-47625"/>
              <a:ext cx="1362005" cy="902544"/>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699485" y="6248638"/>
            <a:ext cx="4889030" cy="3068803"/>
            <a:chOff x="0" y="0"/>
            <a:chExt cx="1362005" cy="854919"/>
          </a:xfrm>
        </p:grpSpPr>
        <p:sp>
          <p:nvSpPr>
            <p:cNvPr name="Freeform 23" id="23"/>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DEDEDE">
                <a:alpha val="63922"/>
              </a:srgbClr>
            </a:solidFill>
            <a:ln cap="sq">
              <a:noFill/>
              <a:prstDash val="solid"/>
              <a:miter/>
            </a:ln>
          </p:spPr>
        </p:sp>
        <p:sp>
          <p:nvSpPr>
            <p:cNvPr name="TextBox 24" id="24"/>
            <p:cNvSpPr txBox="true"/>
            <p:nvPr/>
          </p:nvSpPr>
          <p:spPr>
            <a:xfrm>
              <a:off x="0" y="-47625"/>
              <a:ext cx="1362005" cy="90254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91538" y="3502157"/>
            <a:ext cx="2444515" cy="1137576"/>
          </a:xfrm>
          <a:custGeom>
            <a:avLst/>
            <a:gdLst/>
            <a:ahLst/>
            <a:cxnLst/>
            <a:rect r="r" b="b" t="t" l="l"/>
            <a:pathLst>
              <a:path h="1137576" w="2444515">
                <a:moveTo>
                  <a:pt x="0" y="0"/>
                </a:moveTo>
                <a:lnTo>
                  <a:pt x="2444515" y="0"/>
                </a:lnTo>
                <a:lnTo>
                  <a:pt x="2444515" y="1137576"/>
                </a:lnTo>
                <a:lnTo>
                  <a:pt x="0" y="1137576"/>
                </a:lnTo>
                <a:lnTo>
                  <a:pt x="0" y="0"/>
                </a:lnTo>
                <a:close/>
              </a:path>
            </a:pathLst>
          </a:custGeom>
          <a:blipFill>
            <a:blip r:embed="rId5"/>
            <a:stretch>
              <a:fillRect l="0" t="-53976" r="0" b="-61870"/>
            </a:stretch>
          </a:blipFill>
        </p:spPr>
      </p:sp>
      <p:sp>
        <p:nvSpPr>
          <p:cNvPr name="Freeform 26" id="26"/>
          <p:cNvSpPr/>
          <p:nvPr/>
        </p:nvSpPr>
        <p:spPr>
          <a:xfrm flipH="false" flipV="false" rot="0">
            <a:off x="1856057" y="2893918"/>
            <a:ext cx="3234315" cy="582537"/>
          </a:xfrm>
          <a:custGeom>
            <a:avLst/>
            <a:gdLst/>
            <a:ahLst/>
            <a:cxnLst/>
            <a:rect r="r" b="b" t="t" l="l"/>
            <a:pathLst>
              <a:path h="582537" w="3234315">
                <a:moveTo>
                  <a:pt x="0" y="0"/>
                </a:moveTo>
                <a:lnTo>
                  <a:pt x="3234316" y="0"/>
                </a:lnTo>
                <a:lnTo>
                  <a:pt x="3234316" y="582536"/>
                </a:lnTo>
                <a:lnTo>
                  <a:pt x="0" y="582536"/>
                </a:lnTo>
                <a:lnTo>
                  <a:pt x="0" y="0"/>
                </a:lnTo>
                <a:close/>
              </a:path>
            </a:pathLst>
          </a:custGeom>
          <a:blipFill>
            <a:blip r:embed="rId6"/>
            <a:stretch>
              <a:fillRect l="0" t="-225788" r="0" b="-229423"/>
            </a:stretch>
          </a:blipFill>
        </p:spPr>
      </p:sp>
      <p:sp>
        <p:nvSpPr>
          <p:cNvPr name="Freeform 27" id="27"/>
          <p:cNvSpPr/>
          <p:nvPr/>
        </p:nvSpPr>
        <p:spPr>
          <a:xfrm flipH="false" flipV="false" rot="0">
            <a:off x="1723218" y="4825327"/>
            <a:ext cx="3499993" cy="636346"/>
          </a:xfrm>
          <a:custGeom>
            <a:avLst/>
            <a:gdLst/>
            <a:ahLst/>
            <a:cxnLst/>
            <a:rect r="r" b="b" t="t" l="l"/>
            <a:pathLst>
              <a:path h="636346" w="3499993">
                <a:moveTo>
                  <a:pt x="0" y="0"/>
                </a:moveTo>
                <a:lnTo>
                  <a:pt x="3499994" y="0"/>
                </a:lnTo>
                <a:lnTo>
                  <a:pt x="3499994" y="636346"/>
                </a:lnTo>
                <a:lnTo>
                  <a:pt x="0" y="636346"/>
                </a:lnTo>
                <a:lnTo>
                  <a:pt x="0" y="0"/>
                </a:lnTo>
                <a:close/>
              </a:path>
            </a:pathLst>
          </a:custGeom>
          <a:blipFill>
            <a:blip r:embed="rId7"/>
            <a:stretch>
              <a:fillRect l="0" t="-41099" r="0" b="-41296"/>
            </a:stretch>
          </a:blipFill>
        </p:spPr>
      </p:sp>
      <p:sp>
        <p:nvSpPr>
          <p:cNvPr name="Freeform 28" id="28"/>
          <p:cNvSpPr/>
          <p:nvPr/>
        </p:nvSpPr>
        <p:spPr>
          <a:xfrm flipH="false" flipV="false" rot="0">
            <a:off x="3384494" y="3709682"/>
            <a:ext cx="2486316" cy="722527"/>
          </a:xfrm>
          <a:custGeom>
            <a:avLst/>
            <a:gdLst/>
            <a:ahLst/>
            <a:cxnLst/>
            <a:rect r="r" b="b" t="t" l="l"/>
            <a:pathLst>
              <a:path h="722527" w="2486316">
                <a:moveTo>
                  <a:pt x="0" y="0"/>
                </a:moveTo>
                <a:lnTo>
                  <a:pt x="2486316" y="0"/>
                </a:lnTo>
                <a:lnTo>
                  <a:pt x="2486316" y="722527"/>
                </a:lnTo>
                <a:lnTo>
                  <a:pt x="0" y="722527"/>
                </a:lnTo>
                <a:lnTo>
                  <a:pt x="0" y="0"/>
                </a:lnTo>
                <a:close/>
              </a:path>
            </a:pathLst>
          </a:custGeom>
          <a:blipFill>
            <a:blip r:embed="rId8"/>
            <a:stretch>
              <a:fillRect l="-49906" t="-140198" r="-49906" b="-144849"/>
            </a:stretch>
          </a:blipFill>
        </p:spPr>
      </p:sp>
      <p:sp>
        <p:nvSpPr>
          <p:cNvPr name="Freeform 29" id="29"/>
          <p:cNvSpPr/>
          <p:nvPr/>
        </p:nvSpPr>
        <p:spPr>
          <a:xfrm flipH="false" flipV="false" rot="0">
            <a:off x="6699485" y="2752562"/>
            <a:ext cx="2929076" cy="865248"/>
          </a:xfrm>
          <a:custGeom>
            <a:avLst/>
            <a:gdLst/>
            <a:ahLst/>
            <a:cxnLst/>
            <a:rect r="r" b="b" t="t" l="l"/>
            <a:pathLst>
              <a:path h="865248" w="2929076">
                <a:moveTo>
                  <a:pt x="0" y="0"/>
                </a:moveTo>
                <a:lnTo>
                  <a:pt x="2929076" y="0"/>
                </a:lnTo>
                <a:lnTo>
                  <a:pt x="2929076" y="865248"/>
                </a:lnTo>
                <a:lnTo>
                  <a:pt x="0" y="865248"/>
                </a:lnTo>
                <a:lnTo>
                  <a:pt x="0" y="0"/>
                </a:lnTo>
                <a:close/>
              </a:path>
            </a:pathLst>
          </a:custGeom>
          <a:blipFill>
            <a:blip r:embed="rId9"/>
            <a:stretch>
              <a:fillRect l="0" t="0" r="0" b="0"/>
            </a:stretch>
          </a:blipFill>
        </p:spPr>
      </p:sp>
      <p:sp>
        <p:nvSpPr>
          <p:cNvPr name="Freeform 30" id="30"/>
          <p:cNvSpPr/>
          <p:nvPr/>
        </p:nvSpPr>
        <p:spPr>
          <a:xfrm flipH="false" flipV="false" rot="0">
            <a:off x="6699485" y="3753974"/>
            <a:ext cx="2979834" cy="711471"/>
          </a:xfrm>
          <a:custGeom>
            <a:avLst/>
            <a:gdLst/>
            <a:ahLst/>
            <a:cxnLst/>
            <a:rect r="r" b="b" t="t" l="l"/>
            <a:pathLst>
              <a:path h="711471" w="2979834">
                <a:moveTo>
                  <a:pt x="0" y="0"/>
                </a:moveTo>
                <a:lnTo>
                  <a:pt x="2979834" y="0"/>
                </a:lnTo>
                <a:lnTo>
                  <a:pt x="2979834" y="711471"/>
                </a:lnTo>
                <a:lnTo>
                  <a:pt x="0" y="711471"/>
                </a:lnTo>
                <a:lnTo>
                  <a:pt x="0" y="0"/>
                </a:lnTo>
                <a:close/>
              </a:path>
            </a:pathLst>
          </a:custGeom>
          <a:blipFill>
            <a:blip r:embed="rId10"/>
            <a:stretch>
              <a:fillRect l="-13425" t="-41502" r="-11722" b="-47698"/>
            </a:stretch>
          </a:blipFill>
        </p:spPr>
      </p:sp>
      <p:sp>
        <p:nvSpPr>
          <p:cNvPr name="Freeform 31" id="31"/>
          <p:cNvSpPr/>
          <p:nvPr/>
        </p:nvSpPr>
        <p:spPr>
          <a:xfrm flipH="false" flipV="false" rot="0">
            <a:off x="9679319" y="3325693"/>
            <a:ext cx="1877841" cy="1818588"/>
          </a:xfrm>
          <a:custGeom>
            <a:avLst/>
            <a:gdLst/>
            <a:ahLst/>
            <a:cxnLst/>
            <a:rect r="r" b="b" t="t" l="l"/>
            <a:pathLst>
              <a:path h="1818588" w="1877841">
                <a:moveTo>
                  <a:pt x="0" y="0"/>
                </a:moveTo>
                <a:lnTo>
                  <a:pt x="1877841" y="0"/>
                </a:lnTo>
                <a:lnTo>
                  <a:pt x="1877841" y="1818588"/>
                </a:lnTo>
                <a:lnTo>
                  <a:pt x="0" y="1818588"/>
                </a:lnTo>
                <a:lnTo>
                  <a:pt x="0" y="0"/>
                </a:lnTo>
                <a:close/>
              </a:path>
            </a:pathLst>
          </a:custGeom>
          <a:blipFill>
            <a:blip r:embed="rId11"/>
            <a:stretch>
              <a:fillRect l="-16166" t="-10497" r="-20331" b="-19606"/>
            </a:stretch>
          </a:blipFill>
        </p:spPr>
      </p:sp>
      <p:sp>
        <p:nvSpPr>
          <p:cNvPr name="Freeform 32" id="32"/>
          <p:cNvSpPr/>
          <p:nvPr/>
        </p:nvSpPr>
        <p:spPr>
          <a:xfrm flipH="false" flipV="false" rot="0">
            <a:off x="6776202" y="4544558"/>
            <a:ext cx="2826400" cy="942999"/>
          </a:xfrm>
          <a:custGeom>
            <a:avLst/>
            <a:gdLst/>
            <a:ahLst/>
            <a:cxnLst/>
            <a:rect r="r" b="b" t="t" l="l"/>
            <a:pathLst>
              <a:path h="942999" w="2826400">
                <a:moveTo>
                  <a:pt x="0" y="0"/>
                </a:moveTo>
                <a:lnTo>
                  <a:pt x="2826400" y="0"/>
                </a:lnTo>
                <a:lnTo>
                  <a:pt x="2826400" y="942999"/>
                </a:lnTo>
                <a:lnTo>
                  <a:pt x="0" y="942999"/>
                </a:lnTo>
                <a:lnTo>
                  <a:pt x="0" y="0"/>
                </a:lnTo>
                <a:close/>
              </a:path>
            </a:pathLst>
          </a:custGeom>
          <a:blipFill>
            <a:blip r:embed="rId12"/>
            <a:stretch>
              <a:fillRect l="0" t="-62526" r="0" b="-61977"/>
            </a:stretch>
          </a:blipFill>
        </p:spPr>
      </p:sp>
      <p:sp>
        <p:nvSpPr>
          <p:cNvPr name="Freeform 33" id="33"/>
          <p:cNvSpPr/>
          <p:nvPr/>
        </p:nvSpPr>
        <p:spPr>
          <a:xfrm flipH="false" flipV="false" rot="0">
            <a:off x="12575102" y="2752562"/>
            <a:ext cx="1361599" cy="1515771"/>
          </a:xfrm>
          <a:custGeom>
            <a:avLst/>
            <a:gdLst/>
            <a:ahLst/>
            <a:cxnLst/>
            <a:rect r="r" b="b" t="t" l="l"/>
            <a:pathLst>
              <a:path h="1515771" w="1361599">
                <a:moveTo>
                  <a:pt x="0" y="0"/>
                </a:moveTo>
                <a:lnTo>
                  <a:pt x="1361599" y="0"/>
                </a:lnTo>
                <a:lnTo>
                  <a:pt x="1361599" y="1515771"/>
                </a:lnTo>
                <a:lnTo>
                  <a:pt x="0" y="1515771"/>
                </a:lnTo>
                <a:lnTo>
                  <a:pt x="0" y="0"/>
                </a:lnTo>
                <a:close/>
              </a:path>
            </a:pathLst>
          </a:custGeom>
          <a:blipFill>
            <a:blip r:embed="rId13"/>
            <a:stretch>
              <a:fillRect l="-11597" t="-5086" r="-18226" b="-11532"/>
            </a:stretch>
          </a:blipFill>
        </p:spPr>
      </p:sp>
      <p:sp>
        <p:nvSpPr>
          <p:cNvPr name="Freeform 34" id="34"/>
          <p:cNvSpPr/>
          <p:nvPr/>
        </p:nvSpPr>
        <p:spPr>
          <a:xfrm flipH="false" flipV="false" rot="0">
            <a:off x="14126772" y="3103096"/>
            <a:ext cx="2926286" cy="869962"/>
          </a:xfrm>
          <a:custGeom>
            <a:avLst/>
            <a:gdLst/>
            <a:ahLst/>
            <a:cxnLst/>
            <a:rect r="r" b="b" t="t" l="l"/>
            <a:pathLst>
              <a:path h="869962" w="2926286">
                <a:moveTo>
                  <a:pt x="0" y="0"/>
                </a:moveTo>
                <a:lnTo>
                  <a:pt x="2926286" y="0"/>
                </a:lnTo>
                <a:lnTo>
                  <a:pt x="2926286" y="869962"/>
                </a:lnTo>
                <a:lnTo>
                  <a:pt x="0" y="869962"/>
                </a:lnTo>
                <a:lnTo>
                  <a:pt x="0" y="0"/>
                </a:lnTo>
                <a:close/>
              </a:path>
            </a:pathLst>
          </a:custGeom>
          <a:blipFill>
            <a:blip r:embed="rId14"/>
            <a:stretch>
              <a:fillRect l="-23484" t="-48275" r="-16558" b="-34916"/>
            </a:stretch>
          </a:blipFill>
        </p:spPr>
      </p:sp>
      <p:sp>
        <p:nvSpPr>
          <p:cNvPr name="Freeform 35" id="35"/>
          <p:cNvSpPr/>
          <p:nvPr/>
        </p:nvSpPr>
        <p:spPr>
          <a:xfrm flipH="false" flipV="false" rot="0">
            <a:off x="12575102" y="4399927"/>
            <a:ext cx="4477956" cy="918432"/>
          </a:xfrm>
          <a:custGeom>
            <a:avLst/>
            <a:gdLst/>
            <a:ahLst/>
            <a:cxnLst/>
            <a:rect r="r" b="b" t="t" l="l"/>
            <a:pathLst>
              <a:path h="918432" w="4477956">
                <a:moveTo>
                  <a:pt x="0" y="0"/>
                </a:moveTo>
                <a:lnTo>
                  <a:pt x="4477956" y="0"/>
                </a:lnTo>
                <a:lnTo>
                  <a:pt x="4477956" y="918432"/>
                </a:lnTo>
                <a:lnTo>
                  <a:pt x="0" y="918432"/>
                </a:lnTo>
                <a:lnTo>
                  <a:pt x="0" y="0"/>
                </a:lnTo>
                <a:close/>
              </a:path>
            </a:pathLst>
          </a:custGeom>
          <a:blipFill>
            <a:blip r:embed="rId15"/>
            <a:stretch>
              <a:fillRect l="-5804" t="-102155" r="-4514" b="-99057"/>
            </a:stretch>
          </a:blipFill>
        </p:spPr>
      </p:sp>
      <p:sp>
        <p:nvSpPr>
          <p:cNvPr name="Freeform 36" id="36"/>
          <p:cNvSpPr/>
          <p:nvPr/>
        </p:nvSpPr>
        <p:spPr>
          <a:xfrm flipH="false" flipV="false" rot="0">
            <a:off x="1963458" y="6310329"/>
            <a:ext cx="3019514" cy="951147"/>
          </a:xfrm>
          <a:custGeom>
            <a:avLst/>
            <a:gdLst/>
            <a:ahLst/>
            <a:cxnLst/>
            <a:rect r="r" b="b" t="t" l="l"/>
            <a:pathLst>
              <a:path h="951147" w="3019514">
                <a:moveTo>
                  <a:pt x="0" y="0"/>
                </a:moveTo>
                <a:lnTo>
                  <a:pt x="3019514" y="0"/>
                </a:lnTo>
                <a:lnTo>
                  <a:pt x="3019514" y="951147"/>
                </a:lnTo>
                <a:lnTo>
                  <a:pt x="0" y="951147"/>
                </a:lnTo>
                <a:lnTo>
                  <a:pt x="0" y="0"/>
                </a:lnTo>
                <a:close/>
              </a:path>
            </a:pathLst>
          </a:custGeom>
          <a:blipFill>
            <a:blip r:embed="rId16"/>
            <a:stretch>
              <a:fillRect l="0" t="0" r="0" b="0"/>
            </a:stretch>
          </a:blipFill>
        </p:spPr>
      </p:sp>
      <p:sp>
        <p:nvSpPr>
          <p:cNvPr name="Freeform 37" id="37"/>
          <p:cNvSpPr/>
          <p:nvPr/>
        </p:nvSpPr>
        <p:spPr>
          <a:xfrm flipH="false" flipV="false" rot="0">
            <a:off x="1302833" y="7371941"/>
            <a:ext cx="2847862" cy="757688"/>
          </a:xfrm>
          <a:custGeom>
            <a:avLst/>
            <a:gdLst/>
            <a:ahLst/>
            <a:cxnLst/>
            <a:rect r="r" b="b" t="t" l="l"/>
            <a:pathLst>
              <a:path h="757688" w="2847862">
                <a:moveTo>
                  <a:pt x="0" y="0"/>
                </a:moveTo>
                <a:lnTo>
                  <a:pt x="2847862" y="0"/>
                </a:lnTo>
                <a:lnTo>
                  <a:pt x="2847862" y="757688"/>
                </a:lnTo>
                <a:lnTo>
                  <a:pt x="0" y="757688"/>
                </a:lnTo>
                <a:lnTo>
                  <a:pt x="0" y="0"/>
                </a:lnTo>
                <a:close/>
              </a:path>
            </a:pathLst>
          </a:custGeom>
          <a:blipFill>
            <a:blip r:embed="rId17"/>
            <a:stretch>
              <a:fillRect l="0" t="0" r="0" b="0"/>
            </a:stretch>
          </a:blipFill>
        </p:spPr>
      </p:sp>
      <p:sp>
        <p:nvSpPr>
          <p:cNvPr name="Freeform 38" id="38"/>
          <p:cNvSpPr/>
          <p:nvPr/>
        </p:nvSpPr>
        <p:spPr>
          <a:xfrm flipH="false" flipV="false" rot="0">
            <a:off x="1516104" y="8291661"/>
            <a:ext cx="2421321" cy="823878"/>
          </a:xfrm>
          <a:custGeom>
            <a:avLst/>
            <a:gdLst/>
            <a:ahLst/>
            <a:cxnLst/>
            <a:rect r="r" b="b" t="t" l="l"/>
            <a:pathLst>
              <a:path h="823878" w="2421321">
                <a:moveTo>
                  <a:pt x="0" y="0"/>
                </a:moveTo>
                <a:lnTo>
                  <a:pt x="2421321" y="0"/>
                </a:lnTo>
                <a:lnTo>
                  <a:pt x="2421321" y="823878"/>
                </a:lnTo>
                <a:lnTo>
                  <a:pt x="0" y="823878"/>
                </a:lnTo>
                <a:lnTo>
                  <a:pt x="0" y="0"/>
                </a:lnTo>
                <a:close/>
              </a:path>
            </a:pathLst>
          </a:custGeom>
          <a:blipFill>
            <a:blip r:embed="rId18"/>
            <a:stretch>
              <a:fillRect l="0" t="0" r="0" b="0"/>
            </a:stretch>
          </a:blipFill>
        </p:spPr>
      </p:sp>
      <p:sp>
        <p:nvSpPr>
          <p:cNvPr name="Freeform 39" id="39"/>
          <p:cNvSpPr/>
          <p:nvPr/>
        </p:nvSpPr>
        <p:spPr>
          <a:xfrm flipH="false" flipV="false" rot="0">
            <a:off x="4352895" y="7490076"/>
            <a:ext cx="1474956" cy="1475226"/>
          </a:xfrm>
          <a:custGeom>
            <a:avLst/>
            <a:gdLst/>
            <a:ahLst/>
            <a:cxnLst/>
            <a:rect r="r" b="b" t="t" l="l"/>
            <a:pathLst>
              <a:path h="1475226" w="1474956">
                <a:moveTo>
                  <a:pt x="0" y="0"/>
                </a:moveTo>
                <a:lnTo>
                  <a:pt x="1474956" y="0"/>
                </a:lnTo>
                <a:lnTo>
                  <a:pt x="1474956" y="1475226"/>
                </a:lnTo>
                <a:lnTo>
                  <a:pt x="0" y="1475226"/>
                </a:lnTo>
                <a:lnTo>
                  <a:pt x="0" y="0"/>
                </a:lnTo>
                <a:close/>
              </a:path>
            </a:pathLst>
          </a:custGeom>
          <a:blipFill>
            <a:blip r:embed="rId19"/>
            <a:stretch>
              <a:fillRect l="-12447" t="-7586" r="-3181" b="-8020"/>
            </a:stretch>
          </a:blipFill>
        </p:spPr>
      </p:sp>
      <p:sp>
        <p:nvSpPr>
          <p:cNvPr name="Freeform 40" id="40"/>
          <p:cNvSpPr/>
          <p:nvPr/>
        </p:nvSpPr>
        <p:spPr>
          <a:xfrm flipH="false" flipV="false" rot="0">
            <a:off x="7281278" y="6417804"/>
            <a:ext cx="3664397" cy="951147"/>
          </a:xfrm>
          <a:custGeom>
            <a:avLst/>
            <a:gdLst/>
            <a:ahLst/>
            <a:cxnLst/>
            <a:rect r="r" b="b" t="t" l="l"/>
            <a:pathLst>
              <a:path h="951147" w="3664397">
                <a:moveTo>
                  <a:pt x="0" y="0"/>
                </a:moveTo>
                <a:lnTo>
                  <a:pt x="3664396" y="0"/>
                </a:lnTo>
                <a:lnTo>
                  <a:pt x="3664396" y="951147"/>
                </a:lnTo>
                <a:lnTo>
                  <a:pt x="0" y="951147"/>
                </a:lnTo>
                <a:lnTo>
                  <a:pt x="0" y="0"/>
                </a:lnTo>
                <a:close/>
              </a:path>
            </a:pathLst>
          </a:custGeom>
          <a:blipFill>
            <a:blip r:embed="rId20"/>
            <a:stretch>
              <a:fillRect l="-4688" t="-6486" r="-7814" b="-11722"/>
            </a:stretch>
          </a:blipFill>
        </p:spPr>
      </p:sp>
      <p:sp>
        <p:nvSpPr>
          <p:cNvPr name="Freeform 41" id="41"/>
          <p:cNvSpPr/>
          <p:nvPr/>
        </p:nvSpPr>
        <p:spPr>
          <a:xfrm flipH="false" flipV="false" rot="0">
            <a:off x="7100728" y="7561849"/>
            <a:ext cx="1625589" cy="1350602"/>
          </a:xfrm>
          <a:custGeom>
            <a:avLst/>
            <a:gdLst/>
            <a:ahLst/>
            <a:cxnLst/>
            <a:rect r="r" b="b" t="t" l="l"/>
            <a:pathLst>
              <a:path h="1350602" w="1625589">
                <a:moveTo>
                  <a:pt x="0" y="0"/>
                </a:moveTo>
                <a:lnTo>
                  <a:pt x="1625589" y="0"/>
                </a:lnTo>
                <a:lnTo>
                  <a:pt x="1625589" y="1350602"/>
                </a:lnTo>
                <a:lnTo>
                  <a:pt x="0" y="1350602"/>
                </a:lnTo>
                <a:lnTo>
                  <a:pt x="0" y="0"/>
                </a:lnTo>
                <a:close/>
              </a:path>
            </a:pathLst>
          </a:custGeom>
          <a:blipFill>
            <a:blip r:embed="rId21"/>
            <a:stretch>
              <a:fillRect l="-22851" t="0" r="-25512" b="0"/>
            </a:stretch>
          </a:blipFill>
        </p:spPr>
      </p:sp>
      <p:sp>
        <p:nvSpPr>
          <p:cNvPr name="Freeform 42" id="42"/>
          <p:cNvSpPr/>
          <p:nvPr/>
        </p:nvSpPr>
        <p:spPr>
          <a:xfrm flipH="false" flipV="false" rot="0">
            <a:off x="8916817" y="7400229"/>
            <a:ext cx="2327933" cy="765620"/>
          </a:xfrm>
          <a:custGeom>
            <a:avLst/>
            <a:gdLst/>
            <a:ahLst/>
            <a:cxnLst/>
            <a:rect r="r" b="b" t="t" l="l"/>
            <a:pathLst>
              <a:path h="765620" w="2327933">
                <a:moveTo>
                  <a:pt x="0" y="0"/>
                </a:moveTo>
                <a:lnTo>
                  <a:pt x="2327932" y="0"/>
                </a:lnTo>
                <a:lnTo>
                  <a:pt x="2327932" y="765620"/>
                </a:lnTo>
                <a:lnTo>
                  <a:pt x="0" y="765620"/>
                </a:lnTo>
                <a:lnTo>
                  <a:pt x="0" y="0"/>
                </a:lnTo>
                <a:close/>
              </a:path>
            </a:pathLst>
          </a:custGeom>
          <a:blipFill>
            <a:blip r:embed="rId22"/>
            <a:stretch>
              <a:fillRect l="-11480" t="-90451" r="-10660" b="-87725"/>
            </a:stretch>
          </a:blipFill>
        </p:spPr>
      </p:sp>
      <p:sp>
        <p:nvSpPr>
          <p:cNvPr name="Freeform 43" id="43"/>
          <p:cNvSpPr/>
          <p:nvPr/>
        </p:nvSpPr>
        <p:spPr>
          <a:xfrm flipH="false" flipV="false" rot="0">
            <a:off x="9113476" y="8299199"/>
            <a:ext cx="1934614" cy="816340"/>
          </a:xfrm>
          <a:custGeom>
            <a:avLst/>
            <a:gdLst/>
            <a:ahLst/>
            <a:cxnLst/>
            <a:rect r="r" b="b" t="t" l="l"/>
            <a:pathLst>
              <a:path h="816340" w="1934614">
                <a:moveTo>
                  <a:pt x="0" y="0"/>
                </a:moveTo>
                <a:lnTo>
                  <a:pt x="1934614" y="0"/>
                </a:lnTo>
                <a:lnTo>
                  <a:pt x="1934614" y="816340"/>
                </a:lnTo>
                <a:lnTo>
                  <a:pt x="0" y="816340"/>
                </a:lnTo>
                <a:lnTo>
                  <a:pt x="0" y="0"/>
                </a:lnTo>
                <a:close/>
              </a:path>
            </a:pathLst>
          </a:custGeom>
          <a:blipFill>
            <a:blip r:embed="rId23"/>
            <a:stretch>
              <a:fillRect l="0" t="0" r="0" b="0"/>
            </a:stretch>
          </a:blipFill>
        </p:spPr>
      </p:sp>
      <p:sp>
        <p:nvSpPr>
          <p:cNvPr name="Freeform 44" id="44"/>
          <p:cNvSpPr/>
          <p:nvPr/>
        </p:nvSpPr>
        <p:spPr>
          <a:xfrm flipH="false" flipV="false" rot="0">
            <a:off x="12757557" y="5676791"/>
            <a:ext cx="4128928" cy="1143694"/>
          </a:xfrm>
          <a:custGeom>
            <a:avLst/>
            <a:gdLst/>
            <a:ahLst/>
            <a:cxnLst/>
            <a:rect r="r" b="b" t="t" l="l"/>
            <a:pathLst>
              <a:path h="1143694" w="4128928">
                <a:moveTo>
                  <a:pt x="0" y="0"/>
                </a:moveTo>
                <a:lnTo>
                  <a:pt x="4128928" y="0"/>
                </a:lnTo>
                <a:lnTo>
                  <a:pt x="4128928" y="1143693"/>
                </a:lnTo>
                <a:lnTo>
                  <a:pt x="0" y="1143693"/>
                </a:lnTo>
                <a:lnTo>
                  <a:pt x="0" y="0"/>
                </a:lnTo>
                <a:close/>
              </a:path>
            </a:pathLst>
          </a:custGeom>
          <a:blipFill>
            <a:blip r:embed="rId24"/>
            <a:stretch>
              <a:fillRect l="0" t="0" r="0" b="0"/>
            </a:stretch>
          </a:blipFill>
        </p:spPr>
      </p:sp>
      <p:sp>
        <p:nvSpPr>
          <p:cNvPr name="Freeform 45" id="45"/>
          <p:cNvSpPr/>
          <p:nvPr/>
        </p:nvSpPr>
        <p:spPr>
          <a:xfrm flipH="false" flipV="false" rot="0">
            <a:off x="12757557" y="6952926"/>
            <a:ext cx="4144810" cy="2138991"/>
          </a:xfrm>
          <a:custGeom>
            <a:avLst/>
            <a:gdLst/>
            <a:ahLst/>
            <a:cxnLst/>
            <a:rect r="r" b="b" t="t" l="l"/>
            <a:pathLst>
              <a:path h="2138991" w="4144810">
                <a:moveTo>
                  <a:pt x="0" y="0"/>
                </a:moveTo>
                <a:lnTo>
                  <a:pt x="4144811" y="0"/>
                </a:lnTo>
                <a:lnTo>
                  <a:pt x="4144811" y="2138990"/>
                </a:lnTo>
                <a:lnTo>
                  <a:pt x="0" y="2138990"/>
                </a:lnTo>
                <a:lnTo>
                  <a:pt x="0" y="0"/>
                </a:lnTo>
                <a:close/>
              </a:path>
            </a:pathLst>
          </a:custGeom>
          <a:blipFill>
            <a:blip r:embed="rId25"/>
            <a:stretch>
              <a:fillRect l="0" t="-7219" r="0" b="-6532"/>
            </a:stretch>
          </a:blipFill>
        </p:spPr>
      </p:sp>
      <p:sp>
        <p:nvSpPr>
          <p:cNvPr name="TextBox 46" id="46"/>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12</a:t>
            </a:r>
          </a:p>
        </p:txBody>
      </p:sp>
      <p:sp>
        <p:nvSpPr>
          <p:cNvPr name="TextBox 47" id="47"/>
          <p:cNvSpPr txBox="true"/>
          <p:nvPr/>
        </p:nvSpPr>
        <p:spPr>
          <a:xfrm rot="-18144">
            <a:off x="1518375" y="936006"/>
            <a:ext cx="498046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스택</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516104" y="3702138"/>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674885" y="3098149"/>
            <a:ext cx="7349129" cy="1534026"/>
            <a:chOff x="0" y="0"/>
            <a:chExt cx="1935573" cy="404023"/>
          </a:xfrm>
        </p:grpSpPr>
        <p:sp>
          <p:nvSpPr>
            <p:cNvPr name="Freeform 13" id="13"/>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56B3"/>
            </a:solidFill>
          </p:spPr>
        </p:sp>
        <p:sp>
          <p:nvSpPr>
            <p:cNvPr name="TextBox 14" id="14"/>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13</a:t>
            </a:r>
          </a:p>
        </p:txBody>
      </p:sp>
      <p:sp>
        <p:nvSpPr>
          <p:cNvPr name="TextBox 16" id="16"/>
          <p:cNvSpPr txBox="true"/>
          <p:nvPr/>
        </p:nvSpPr>
        <p:spPr>
          <a:xfrm rot="-18144">
            <a:off x="1518354" y="928074"/>
            <a:ext cx="798620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선정 사유 1 (FastAPI)</a:t>
            </a:r>
          </a:p>
        </p:txBody>
      </p:sp>
      <p:sp>
        <p:nvSpPr>
          <p:cNvPr name="TextBox 17" id="17"/>
          <p:cNvSpPr txBox="true"/>
          <p:nvPr/>
        </p:nvSpPr>
        <p:spPr>
          <a:xfrm rot="-18144">
            <a:off x="1524275" y="4674029"/>
            <a:ext cx="5039829" cy="3052738"/>
          </a:xfrm>
          <a:prstGeom prst="rect">
            <a:avLst/>
          </a:prstGeom>
        </p:spPr>
        <p:txBody>
          <a:bodyPr anchor="t" rtlCol="false" tIns="0" lIns="0" bIns="0" rIns="0">
            <a:spAutoFit/>
          </a:bodyPr>
          <a:lstStyle/>
          <a:p>
            <a:pPr algn="l">
              <a:lnSpc>
                <a:spcPts val="6032"/>
              </a:lnSpc>
            </a:pPr>
            <a:r>
              <a:rPr lang="en-US" sz="5246" spc="-115">
                <a:solidFill>
                  <a:srgbClr val="222222"/>
                </a:solidFill>
                <a:latin typeface="JASO Sans"/>
                <a:ea typeface="JASO Sans"/>
                <a:cs typeface="JASO Sans"/>
                <a:sym typeface="JASO Sans"/>
              </a:rPr>
              <a:t>고성능 </a:t>
            </a:r>
            <a:r>
              <a:rPr lang="en-US" sz="5246" spc="-115" b="true">
                <a:solidFill>
                  <a:srgbClr val="222222"/>
                </a:solidFill>
                <a:latin typeface="JASO Sans Bold"/>
                <a:ea typeface="JASO Sans Bold"/>
                <a:cs typeface="JASO Sans Bold"/>
                <a:sym typeface="JASO Sans Bold"/>
              </a:rPr>
              <a:t>비동기</a:t>
            </a:r>
            <a:r>
              <a:rPr lang="en-US" sz="5246" spc="-115">
                <a:solidFill>
                  <a:srgbClr val="222222"/>
                </a:solidFill>
                <a:latin typeface="JASO Sans"/>
                <a:ea typeface="JASO Sans"/>
                <a:cs typeface="JASO Sans"/>
                <a:sym typeface="JASO Sans"/>
              </a:rPr>
              <a:t>와</a:t>
            </a:r>
          </a:p>
          <a:p>
            <a:pPr algn="l">
              <a:lnSpc>
                <a:spcPts val="6032"/>
              </a:lnSpc>
            </a:pPr>
            <a:r>
              <a:rPr lang="en-US" sz="5246" spc="-115" b="true">
                <a:solidFill>
                  <a:srgbClr val="222222"/>
                </a:solidFill>
                <a:latin typeface="JASO Sans Bold"/>
                <a:ea typeface="JASO Sans Bold"/>
                <a:cs typeface="JASO Sans Bold"/>
                <a:sym typeface="JASO Sans Bold"/>
              </a:rPr>
              <a:t>실시간 스트리밍</a:t>
            </a:r>
            <a:r>
              <a:rPr lang="en-US" sz="5246" spc="-115">
                <a:solidFill>
                  <a:srgbClr val="222222"/>
                </a:solidFill>
                <a:latin typeface="JASO Sans"/>
                <a:ea typeface="JASO Sans"/>
                <a:cs typeface="JASO Sans"/>
                <a:sym typeface="JASO Sans"/>
              </a:rPr>
              <a:t>을</a:t>
            </a:r>
          </a:p>
          <a:p>
            <a:pPr algn="l">
              <a:lnSpc>
                <a:spcPts val="6032"/>
              </a:lnSpc>
            </a:pPr>
            <a:r>
              <a:rPr lang="en-US" sz="5246" spc="-115">
                <a:solidFill>
                  <a:srgbClr val="222222"/>
                </a:solidFill>
                <a:latin typeface="JASO Sans"/>
                <a:ea typeface="JASO Sans"/>
                <a:cs typeface="JASO Sans"/>
                <a:sym typeface="JASO Sans"/>
              </a:rPr>
              <a:t>위한 최적의</a:t>
            </a:r>
          </a:p>
          <a:p>
            <a:pPr algn="l" marL="0" indent="0" lvl="0">
              <a:lnSpc>
                <a:spcPts val="6032"/>
              </a:lnSpc>
            </a:pPr>
            <a:r>
              <a:rPr lang="en-US" b="true" sz="5246" spc="-115">
                <a:solidFill>
                  <a:srgbClr val="222222"/>
                </a:solidFill>
                <a:latin typeface="JASO Sans Bold"/>
                <a:ea typeface="JASO Sans Bold"/>
                <a:cs typeface="JASO Sans Bold"/>
                <a:sym typeface="JASO Sans Bold"/>
              </a:rPr>
              <a:t>AI </a:t>
            </a:r>
            <a:r>
              <a:rPr lang="en-US" b="true" sz="5246" spc="-115">
                <a:solidFill>
                  <a:srgbClr val="222222"/>
                </a:solidFill>
                <a:latin typeface="JASO Sans Bold"/>
                <a:ea typeface="JASO Sans Bold"/>
                <a:cs typeface="JASO Sans Bold"/>
                <a:sym typeface="JASO Sans Bold"/>
              </a:rPr>
              <a:t>생태계</a:t>
            </a:r>
            <a:r>
              <a:rPr lang="en-US" sz="5246" spc="-115">
                <a:solidFill>
                  <a:srgbClr val="222222"/>
                </a:solidFill>
                <a:latin typeface="JASO Sans"/>
                <a:ea typeface="JASO Sans"/>
                <a:cs typeface="JASO Sans"/>
                <a:sym typeface="JASO Sans"/>
              </a:rPr>
              <a:t> 접점</a:t>
            </a:r>
          </a:p>
        </p:txBody>
      </p:sp>
      <p:grpSp>
        <p:nvGrpSpPr>
          <p:cNvPr name="Group 18" id="18"/>
          <p:cNvGrpSpPr/>
          <p:nvPr/>
        </p:nvGrpSpPr>
        <p:grpSpPr>
          <a:xfrm rot="0">
            <a:off x="8674885" y="7236927"/>
            <a:ext cx="7349129" cy="1534026"/>
            <a:chOff x="0" y="0"/>
            <a:chExt cx="1935573" cy="404023"/>
          </a:xfrm>
        </p:grpSpPr>
        <p:sp>
          <p:nvSpPr>
            <p:cNvPr name="Freeform 19" id="19"/>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7BFF"/>
            </a:solidFill>
          </p:spPr>
        </p:sp>
        <p:sp>
          <p:nvSpPr>
            <p:cNvPr name="TextBox 20" id="20"/>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21" id="21"/>
          <p:cNvGrpSpPr/>
          <p:nvPr/>
        </p:nvGrpSpPr>
        <p:grpSpPr>
          <a:xfrm rot="0">
            <a:off x="8674885" y="5167538"/>
            <a:ext cx="7349129" cy="1534026"/>
            <a:chOff x="0" y="0"/>
            <a:chExt cx="1935573" cy="404023"/>
          </a:xfrm>
        </p:grpSpPr>
        <p:sp>
          <p:nvSpPr>
            <p:cNvPr name="Freeform 22" id="22"/>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4494"/>
            </a:solidFill>
          </p:spPr>
        </p:sp>
        <p:sp>
          <p:nvSpPr>
            <p:cNvPr name="TextBox 23" id="23"/>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24" id="24"/>
          <p:cNvSpPr txBox="true"/>
          <p:nvPr/>
        </p:nvSpPr>
        <p:spPr>
          <a:xfrm rot="0">
            <a:off x="8864222" y="7492139"/>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Real-time Streaming</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SSE </a:t>
            </a:r>
            <a:r>
              <a:rPr lang="en-US" sz="2250" spc="-44">
                <a:solidFill>
                  <a:srgbClr val="FFFFFF">
                    <a:alpha val="69804"/>
                  </a:srgbClr>
                </a:solidFill>
                <a:latin typeface="JASO Sans"/>
                <a:ea typeface="JASO Sans"/>
                <a:cs typeface="JASO Sans"/>
                <a:sym typeface="JASO Sans"/>
              </a:rPr>
              <a:t>지원을 통한 끊김 없</a:t>
            </a:r>
            <a:r>
              <a:rPr lang="en-US" sz="2250" spc="-44">
                <a:solidFill>
                  <a:srgbClr val="FFFFFF">
                    <a:alpha val="69804"/>
                  </a:srgbClr>
                </a:solidFill>
                <a:latin typeface="JASO Sans"/>
                <a:ea typeface="JASO Sans"/>
                <a:cs typeface="JASO Sans"/>
                <a:sym typeface="JASO Sans"/>
              </a:rPr>
              <a:t>는 텍스트 출력 구현</a:t>
            </a:r>
          </a:p>
        </p:txBody>
      </p:sp>
      <p:sp>
        <p:nvSpPr>
          <p:cNvPr name="TextBox 25" id="25"/>
          <p:cNvSpPr txBox="true"/>
          <p:nvPr/>
        </p:nvSpPr>
        <p:spPr>
          <a:xfrm rot="0">
            <a:off x="8864222" y="3371291"/>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Python Ecosystem</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LangChain, OpenAI</a:t>
            </a:r>
            <a:r>
              <a:rPr lang="en-US" sz="2250" spc="-44">
                <a:solidFill>
                  <a:srgbClr val="FFFFFF">
                    <a:alpha val="69804"/>
                  </a:srgbClr>
                </a:solidFill>
                <a:latin typeface="JASO Sans"/>
                <a:ea typeface="JASO Sans"/>
                <a:cs typeface="JASO Sans"/>
                <a:sym typeface="JASO Sans"/>
              </a:rPr>
              <a:t> 등 최신 AI 라이브러리와의 완벽</a:t>
            </a:r>
            <a:r>
              <a:rPr lang="en-US" sz="2250" spc="-44">
                <a:solidFill>
                  <a:srgbClr val="FFFFFF">
                    <a:alpha val="69804"/>
                  </a:srgbClr>
                </a:solidFill>
                <a:latin typeface="JASO Sans"/>
                <a:ea typeface="JASO Sans"/>
                <a:cs typeface="JASO Sans"/>
                <a:sym typeface="JASO Sans"/>
              </a:rPr>
              <a:t>한 연동</a:t>
            </a:r>
          </a:p>
        </p:txBody>
      </p:sp>
      <p:sp>
        <p:nvSpPr>
          <p:cNvPr name="TextBox 26" id="26"/>
          <p:cNvSpPr txBox="true"/>
          <p:nvPr/>
        </p:nvSpPr>
        <p:spPr>
          <a:xfrm rot="0">
            <a:off x="8864222" y="5422750"/>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Async Performance</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async 기반 </a:t>
            </a:r>
            <a:r>
              <a:rPr lang="en-US" sz="2250" spc="-44">
                <a:solidFill>
                  <a:srgbClr val="FFFFFF">
                    <a:alpha val="69804"/>
                  </a:srgbClr>
                </a:solidFill>
                <a:latin typeface="JASO Sans"/>
                <a:ea typeface="JASO Sans"/>
                <a:cs typeface="JASO Sans"/>
                <a:sym typeface="JASO Sans"/>
              </a:rPr>
              <a:t>비동기 처리로 LLM 생성 대</a:t>
            </a:r>
            <a:r>
              <a:rPr lang="en-US" sz="2250" spc="-44">
                <a:solidFill>
                  <a:srgbClr val="FFFFFF">
                    <a:alpha val="69804"/>
                  </a:srgbClr>
                </a:solidFill>
                <a:latin typeface="JASO Sans"/>
                <a:ea typeface="JASO Sans"/>
                <a:cs typeface="JASO Sans"/>
                <a:sym typeface="JASO Sans"/>
              </a:rPr>
              <a:t>기 시간 효율적 관리</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14</a:t>
            </a:r>
          </a:p>
        </p:txBody>
      </p:sp>
      <p:sp>
        <p:nvSpPr>
          <p:cNvPr name="Freeform 9" id="9"/>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1" id="11"/>
          <p:cNvSpPr txBox="true"/>
          <p:nvPr/>
        </p:nvSpPr>
        <p:spPr>
          <a:xfrm rot="-18144">
            <a:off x="1518344" y="924447"/>
            <a:ext cx="936045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선정 사유 2 (LangGraph)</a:t>
            </a:r>
          </a:p>
        </p:txBody>
      </p:sp>
      <p:sp>
        <p:nvSpPr>
          <p:cNvPr name="AutoShape 12" id="12"/>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TextBox 13" id="13"/>
          <p:cNvSpPr txBox="true"/>
          <p:nvPr/>
        </p:nvSpPr>
        <p:spPr>
          <a:xfrm rot="-18144">
            <a:off x="1522263" y="4673581"/>
            <a:ext cx="5211534" cy="2290738"/>
          </a:xfrm>
          <a:prstGeom prst="rect">
            <a:avLst/>
          </a:prstGeom>
        </p:spPr>
        <p:txBody>
          <a:bodyPr anchor="t" rtlCol="false" tIns="0" lIns="0" bIns="0" rIns="0">
            <a:spAutoFit/>
          </a:bodyPr>
          <a:lstStyle/>
          <a:p>
            <a:pPr algn="l" marL="0" indent="0" lvl="0">
              <a:lnSpc>
                <a:spcPts val="6032"/>
              </a:lnSpc>
            </a:pPr>
            <a:r>
              <a:rPr lang="en-US" b="true" sz="5246" spc="-115">
                <a:solidFill>
                  <a:srgbClr val="222222"/>
                </a:solidFill>
                <a:latin typeface="JASO Sans Bold"/>
                <a:ea typeface="JASO Sans Bold"/>
                <a:cs typeface="JASO Sans Bold"/>
                <a:sym typeface="JASO Sans Bold"/>
              </a:rPr>
              <a:t>상태</a:t>
            </a:r>
            <a:r>
              <a:rPr lang="en-US" sz="5246" spc="-115">
                <a:solidFill>
                  <a:srgbClr val="222222"/>
                </a:solidFill>
                <a:latin typeface="JASO Sans"/>
                <a:ea typeface="JASO Sans"/>
                <a:cs typeface="JASO Sans"/>
                <a:sym typeface="JASO Sans"/>
              </a:rPr>
              <a:t> </a:t>
            </a:r>
            <a:r>
              <a:rPr lang="en-US" sz="5246" spc="-115">
                <a:solidFill>
                  <a:srgbClr val="222222"/>
                </a:solidFill>
                <a:latin typeface="JASO Sans"/>
                <a:ea typeface="JASO Sans"/>
                <a:cs typeface="JASO Sans"/>
                <a:sym typeface="JASO Sans"/>
              </a:rPr>
              <a:t>기</a:t>
            </a:r>
            <a:r>
              <a:rPr lang="en-US" sz="5246" spc="-115">
                <a:solidFill>
                  <a:srgbClr val="222222"/>
                </a:solidFill>
                <a:latin typeface="JASO Sans"/>
                <a:ea typeface="JASO Sans"/>
                <a:cs typeface="JASO Sans"/>
                <a:sym typeface="JASO Sans"/>
              </a:rPr>
              <a:t>반의 </a:t>
            </a:r>
            <a:r>
              <a:rPr lang="en-US" b="true" sz="5246" spc="-115">
                <a:solidFill>
                  <a:srgbClr val="222222"/>
                </a:solidFill>
                <a:latin typeface="JASO Sans Bold"/>
                <a:ea typeface="JASO Sans Bold"/>
                <a:cs typeface="JASO Sans Bold"/>
                <a:sym typeface="JASO Sans Bold"/>
              </a:rPr>
              <a:t>순환</a:t>
            </a:r>
            <a:r>
              <a:rPr lang="en-US" sz="5246" spc="-115">
                <a:solidFill>
                  <a:srgbClr val="222222"/>
                </a:solidFill>
                <a:latin typeface="JASO Sans"/>
                <a:ea typeface="JASO Sans"/>
                <a:cs typeface="JASO Sans"/>
                <a:sym typeface="JASO Sans"/>
              </a:rPr>
              <a:t>과</a:t>
            </a:r>
            <a:r>
              <a:rPr lang="en-US" sz="5246" spc="-115">
                <a:solidFill>
                  <a:srgbClr val="222222"/>
                </a:solidFill>
                <a:latin typeface="JASO Sans"/>
                <a:ea typeface="JASO Sans"/>
                <a:cs typeface="JASO Sans"/>
                <a:sym typeface="JASO Sans"/>
              </a:rPr>
              <a:t> </a:t>
            </a:r>
            <a:r>
              <a:rPr lang="en-US" b="true" sz="5246" spc="-115">
                <a:solidFill>
                  <a:srgbClr val="222222"/>
                </a:solidFill>
                <a:latin typeface="JASO Sans Bold"/>
                <a:ea typeface="JASO Sans Bold"/>
                <a:cs typeface="JASO Sans Bold"/>
                <a:sym typeface="JASO Sans Bold"/>
              </a:rPr>
              <a:t>분기 제어</a:t>
            </a:r>
            <a:r>
              <a:rPr lang="en-US" sz="5246" spc="-115">
                <a:solidFill>
                  <a:srgbClr val="222222"/>
                </a:solidFill>
                <a:latin typeface="JASO Sans"/>
                <a:ea typeface="JASO Sans"/>
                <a:cs typeface="JASO Sans"/>
                <a:sym typeface="JASO Sans"/>
              </a:rPr>
              <a:t>로 완성한 정교한</a:t>
            </a:r>
            <a:r>
              <a:rPr lang="en-US" sz="5246" spc="-115">
                <a:solidFill>
                  <a:srgbClr val="222222"/>
                </a:solidFill>
                <a:latin typeface="JASO Sans"/>
                <a:ea typeface="JASO Sans"/>
                <a:cs typeface="JASO Sans"/>
                <a:sym typeface="JASO Sans"/>
              </a:rPr>
              <a:t> </a:t>
            </a:r>
            <a:r>
              <a:rPr lang="en-US" sz="5246" spc="-115">
                <a:solidFill>
                  <a:srgbClr val="222222"/>
                </a:solidFill>
                <a:latin typeface="JASO Sans"/>
                <a:ea typeface="JASO Sans"/>
                <a:cs typeface="JASO Sans"/>
                <a:sym typeface="JASO Sans"/>
              </a:rPr>
              <a:t>서사</a:t>
            </a:r>
            <a:r>
              <a:rPr lang="en-US" sz="5246" spc="-115">
                <a:solidFill>
                  <a:srgbClr val="222222"/>
                </a:solidFill>
                <a:latin typeface="JASO Sans"/>
                <a:ea typeface="JASO Sans"/>
                <a:cs typeface="JASO Sans"/>
                <a:sym typeface="JASO Sans"/>
              </a:rPr>
              <a:t> </a:t>
            </a:r>
            <a:r>
              <a:rPr lang="en-US" b="true" sz="5246" spc="-115">
                <a:solidFill>
                  <a:srgbClr val="222222"/>
                </a:solidFill>
                <a:latin typeface="JASO Sans Bold"/>
                <a:ea typeface="JASO Sans Bold"/>
                <a:cs typeface="JASO Sans Bold"/>
                <a:sym typeface="JASO Sans Bold"/>
              </a:rPr>
              <a:t>조율</a:t>
            </a:r>
          </a:p>
        </p:txBody>
      </p:sp>
      <p:sp>
        <p:nvSpPr>
          <p:cNvPr name="Freeform 14" id="14"/>
          <p:cNvSpPr/>
          <p:nvPr/>
        </p:nvSpPr>
        <p:spPr>
          <a:xfrm flipH="false" flipV="false" rot="0">
            <a:off x="1516104" y="3702138"/>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8674885" y="3098149"/>
            <a:ext cx="7349129" cy="1534026"/>
            <a:chOff x="0" y="0"/>
            <a:chExt cx="1935573" cy="404023"/>
          </a:xfrm>
        </p:grpSpPr>
        <p:sp>
          <p:nvSpPr>
            <p:cNvPr name="Freeform 16" id="16"/>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56B3"/>
            </a:solidFill>
          </p:spPr>
        </p:sp>
        <p:sp>
          <p:nvSpPr>
            <p:cNvPr name="TextBox 17" id="17"/>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18" id="18"/>
          <p:cNvGrpSpPr/>
          <p:nvPr/>
        </p:nvGrpSpPr>
        <p:grpSpPr>
          <a:xfrm rot="0">
            <a:off x="8674885" y="7236927"/>
            <a:ext cx="7349129" cy="1534026"/>
            <a:chOff x="0" y="0"/>
            <a:chExt cx="1935573" cy="404023"/>
          </a:xfrm>
        </p:grpSpPr>
        <p:sp>
          <p:nvSpPr>
            <p:cNvPr name="Freeform 19" id="19"/>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7BFF"/>
            </a:solidFill>
          </p:spPr>
        </p:sp>
        <p:sp>
          <p:nvSpPr>
            <p:cNvPr name="TextBox 20" id="20"/>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21" id="21"/>
          <p:cNvGrpSpPr/>
          <p:nvPr/>
        </p:nvGrpSpPr>
        <p:grpSpPr>
          <a:xfrm rot="0">
            <a:off x="8674885" y="5167538"/>
            <a:ext cx="7349129" cy="1534026"/>
            <a:chOff x="0" y="0"/>
            <a:chExt cx="1935573" cy="404023"/>
          </a:xfrm>
        </p:grpSpPr>
        <p:sp>
          <p:nvSpPr>
            <p:cNvPr name="Freeform 22" id="22"/>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4494"/>
            </a:solidFill>
          </p:spPr>
        </p:sp>
        <p:sp>
          <p:nvSpPr>
            <p:cNvPr name="TextBox 23" id="23"/>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24" id="24"/>
          <p:cNvSpPr txBox="true"/>
          <p:nvPr/>
        </p:nvSpPr>
        <p:spPr>
          <a:xfrm rot="0">
            <a:off x="8864222" y="7492139"/>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Real-time Streaming</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플레이어 행동에</a:t>
            </a:r>
            <a:r>
              <a:rPr lang="en-US" sz="2250" spc="-44">
                <a:solidFill>
                  <a:srgbClr val="FFFFFF">
                    <a:alpha val="69804"/>
                  </a:srgbClr>
                </a:solidFill>
                <a:latin typeface="JASO Sans"/>
                <a:ea typeface="JASO Sans"/>
                <a:cs typeface="JASO Sans"/>
                <a:sym typeface="JASO Sans"/>
              </a:rPr>
              <a:t> 따른 서사 반복</a:t>
            </a:r>
            <a:r>
              <a:rPr lang="en-US" sz="2250" spc="-44">
                <a:solidFill>
                  <a:srgbClr val="FFFFFF">
                    <a:alpha val="69804"/>
                  </a:srgbClr>
                </a:solidFill>
                <a:latin typeface="JASO Sans"/>
                <a:ea typeface="JASO Sans"/>
                <a:cs typeface="JASO Sans"/>
                <a:sym typeface="JASO Sans"/>
              </a:rPr>
              <a:t> 및 특정 시점 회귀 완벽 제어</a:t>
            </a:r>
          </a:p>
        </p:txBody>
      </p:sp>
      <p:sp>
        <p:nvSpPr>
          <p:cNvPr name="TextBox 25" id="25"/>
          <p:cNvSpPr txBox="true"/>
          <p:nvPr/>
        </p:nvSpPr>
        <p:spPr>
          <a:xfrm rot="0">
            <a:off x="8864222" y="3371291"/>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Beyond Linear</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단순 선형 구조를</a:t>
            </a:r>
            <a:r>
              <a:rPr lang="en-US" sz="2250" spc="-44">
                <a:solidFill>
                  <a:srgbClr val="FFFFFF">
                    <a:alpha val="69804"/>
                  </a:srgbClr>
                </a:solidFill>
                <a:latin typeface="JASO Sans"/>
                <a:ea typeface="JASO Sans"/>
                <a:cs typeface="JASO Sans"/>
                <a:sym typeface="JASO Sans"/>
              </a:rPr>
              <a:t> 넘어 복잡한 서사 분기와 순환 로직</a:t>
            </a:r>
            <a:r>
              <a:rPr lang="en-US" sz="2250" spc="-44">
                <a:solidFill>
                  <a:srgbClr val="FFFFFF">
                    <a:alpha val="69804"/>
                  </a:srgbClr>
                </a:solidFill>
                <a:latin typeface="JASO Sans"/>
                <a:ea typeface="JASO Sans"/>
                <a:cs typeface="JASO Sans"/>
                <a:sym typeface="JASO Sans"/>
              </a:rPr>
              <a:t> 구현</a:t>
            </a:r>
          </a:p>
        </p:txBody>
      </p:sp>
      <p:sp>
        <p:nvSpPr>
          <p:cNvPr name="TextBox 26" id="26"/>
          <p:cNvSpPr txBox="true"/>
          <p:nvPr/>
        </p:nvSpPr>
        <p:spPr>
          <a:xfrm rot="0">
            <a:off x="8864222" y="5422750"/>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Async Performance</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전역 상태를 기반으</a:t>
            </a:r>
            <a:r>
              <a:rPr lang="en-US" sz="2250" spc="-44">
                <a:solidFill>
                  <a:srgbClr val="FFFFFF">
                    <a:alpha val="69804"/>
                  </a:srgbClr>
                </a:solidFill>
                <a:latin typeface="JASO Sans"/>
                <a:ea typeface="JASO Sans"/>
                <a:cs typeface="JASO Sans"/>
                <a:sym typeface="JASO Sans"/>
              </a:rPr>
              <a:t>로 턴제 TRPG의 정교한</a:t>
            </a:r>
            <a:r>
              <a:rPr lang="en-US" sz="2250" spc="-44">
                <a:solidFill>
                  <a:srgbClr val="FFFFFF">
                    <a:alpha val="69804"/>
                  </a:srgbClr>
                </a:solidFill>
                <a:latin typeface="JASO Sans"/>
                <a:ea typeface="JASO Sans"/>
                <a:cs typeface="JASO Sans"/>
                <a:sym typeface="JASO Sans"/>
              </a:rPr>
              <a:t> 규칙 관리 및 유지</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779208" y="3472848"/>
            <a:ext cx="2458790" cy="2458790"/>
          </a:xfrm>
          <a:custGeom>
            <a:avLst/>
            <a:gdLst/>
            <a:ahLst/>
            <a:cxnLst/>
            <a:rect r="r" b="b" t="t" l="l"/>
            <a:pathLst>
              <a:path h="2458790" w="2458790">
                <a:moveTo>
                  <a:pt x="0" y="0"/>
                </a:moveTo>
                <a:lnTo>
                  <a:pt x="2458790" y="0"/>
                </a:lnTo>
                <a:lnTo>
                  <a:pt x="2458790" y="2458790"/>
                </a:lnTo>
                <a:lnTo>
                  <a:pt x="0" y="2458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940119" y="3472848"/>
            <a:ext cx="2455549" cy="2461703"/>
          </a:xfrm>
          <a:custGeom>
            <a:avLst/>
            <a:gdLst/>
            <a:ahLst/>
            <a:cxnLst/>
            <a:rect r="r" b="b" t="t" l="l"/>
            <a:pathLst>
              <a:path h="2461703" w="2455549">
                <a:moveTo>
                  <a:pt x="0" y="0"/>
                </a:moveTo>
                <a:lnTo>
                  <a:pt x="2455549" y="0"/>
                </a:lnTo>
                <a:lnTo>
                  <a:pt x="2455549" y="2461703"/>
                </a:lnTo>
                <a:lnTo>
                  <a:pt x="0" y="2461703"/>
                </a:lnTo>
                <a:lnTo>
                  <a:pt x="0" y="0"/>
                </a:lnTo>
                <a:close/>
              </a:path>
            </a:pathLst>
          </a:custGeom>
          <a:blipFill>
            <a:blip r:embed="rId7"/>
            <a:stretch>
              <a:fillRect l="0" t="0" r="0" b="0"/>
            </a:stretch>
          </a:blipFill>
        </p:spPr>
      </p:sp>
      <p:sp>
        <p:nvSpPr>
          <p:cNvPr name="Freeform 21" id="21"/>
          <p:cNvSpPr/>
          <p:nvPr/>
        </p:nvSpPr>
        <p:spPr>
          <a:xfrm flipH="false" flipV="false" rot="0">
            <a:off x="13098115" y="3476412"/>
            <a:ext cx="2458139" cy="2458139"/>
          </a:xfrm>
          <a:custGeom>
            <a:avLst/>
            <a:gdLst/>
            <a:ahLst/>
            <a:cxnLst/>
            <a:rect r="r" b="b" t="t" l="l"/>
            <a:pathLst>
              <a:path h="2458139" w="2458139">
                <a:moveTo>
                  <a:pt x="0" y="0"/>
                </a:moveTo>
                <a:lnTo>
                  <a:pt x="2458139" y="0"/>
                </a:lnTo>
                <a:lnTo>
                  <a:pt x="2458139" y="2458139"/>
                </a:lnTo>
                <a:lnTo>
                  <a:pt x="0" y="2458139"/>
                </a:lnTo>
                <a:lnTo>
                  <a:pt x="0" y="0"/>
                </a:lnTo>
                <a:close/>
              </a:path>
            </a:pathLst>
          </a:custGeom>
          <a:blipFill>
            <a:blip r:embed="rId8"/>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15</a:t>
            </a:r>
          </a:p>
        </p:txBody>
      </p:sp>
      <p:sp>
        <p:nvSpPr>
          <p:cNvPr name="TextBox 23" id="23"/>
          <p:cNvSpPr txBox="true"/>
          <p:nvPr/>
        </p:nvSpPr>
        <p:spPr>
          <a:xfrm rot="-18144">
            <a:off x="1520515" y="937316"/>
            <a:ext cx="4482002" cy="1626235"/>
          </a:xfrm>
          <a:prstGeom prst="rect">
            <a:avLst/>
          </a:prstGeom>
        </p:spPr>
        <p:txBody>
          <a:bodyPr anchor="t" rtlCol="false" tIns="0" lIns="0" bIns="0" rIns="0">
            <a:spAutoFit/>
          </a:bodyPr>
          <a:lstStyle/>
          <a:p>
            <a:pPr algn="l">
              <a:lnSpc>
                <a:spcPts val="6440"/>
              </a:lnSpc>
            </a:pPr>
            <a:r>
              <a:rPr lang="en-US" sz="5600" spc="-123" b="true">
                <a:solidFill>
                  <a:srgbClr val="222222"/>
                </a:solidFill>
                <a:latin typeface="JASO Sans Bold"/>
                <a:ea typeface="JASO Sans Bold"/>
                <a:cs typeface="JASO Sans Bold"/>
                <a:sym typeface="JASO Sans Bold"/>
              </a:rPr>
              <a:t>협업 프로세스</a:t>
            </a:r>
          </a:p>
          <a:p>
            <a:pPr algn="l" marL="0" indent="0" lvl="0">
              <a:lnSpc>
                <a:spcPts val="6440"/>
              </a:lnSpc>
            </a:pPr>
          </a:p>
        </p:txBody>
      </p:sp>
      <p:sp>
        <p:nvSpPr>
          <p:cNvPr name="TextBox 24" id="24"/>
          <p:cNvSpPr txBox="true"/>
          <p:nvPr/>
        </p:nvSpPr>
        <p:spPr>
          <a:xfrm rot="0">
            <a:off x="2209581" y="7444716"/>
            <a:ext cx="3598043"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마일스톤 중심의 티켓 시스템으로</a:t>
            </a:r>
          </a:p>
          <a:p>
            <a:pPr algn="ctr">
              <a:lnSpc>
                <a:spcPts val="3069"/>
              </a:lnSpc>
            </a:pPr>
            <a:r>
              <a:rPr lang="en-US" sz="2032" spc="-71">
                <a:solidFill>
                  <a:srgbClr val="222222">
                    <a:alpha val="61961"/>
                  </a:srgbClr>
                </a:solidFill>
                <a:latin typeface="JASO Sans"/>
                <a:ea typeface="JASO Sans"/>
                <a:cs typeface="JASO Sans"/>
                <a:sym typeface="JASO Sans"/>
              </a:rPr>
              <a:t>전체 공정률 실시간 추적</a:t>
            </a:r>
          </a:p>
        </p:txBody>
      </p:sp>
      <p:sp>
        <p:nvSpPr>
          <p:cNvPr name="TextBox 25" id="25"/>
          <p:cNvSpPr txBox="true"/>
          <p:nvPr/>
        </p:nvSpPr>
        <p:spPr>
          <a:xfrm rot="0">
            <a:off x="7346870" y="7444716"/>
            <a:ext cx="364204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기능별 독립 브랜치 전략과 리뷰로</a:t>
            </a:r>
          </a:p>
          <a:p>
            <a:pPr algn="ctr">
              <a:lnSpc>
                <a:spcPts val="3069"/>
              </a:lnSpc>
            </a:pPr>
            <a:r>
              <a:rPr lang="en-US" sz="2032" spc="-71">
                <a:solidFill>
                  <a:srgbClr val="222222">
                    <a:alpha val="61961"/>
                  </a:srgbClr>
                </a:solidFill>
                <a:latin typeface="JASO Sans"/>
                <a:ea typeface="JASO Sans"/>
                <a:cs typeface="JASO Sans"/>
                <a:sym typeface="JASO Sans"/>
              </a:rPr>
              <a:t>시스템 전반의 코드 정합성 유지</a:t>
            </a:r>
          </a:p>
        </p:txBody>
      </p:sp>
      <p:sp>
        <p:nvSpPr>
          <p:cNvPr name="TextBox 26" id="26"/>
          <p:cNvSpPr txBox="true"/>
          <p:nvPr/>
        </p:nvSpPr>
        <p:spPr>
          <a:xfrm rot="0">
            <a:off x="12143469" y="7444716"/>
            <a:ext cx="4365840"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개발 로그 및 API 명세를 공유하여</a:t>
            </a:r>
          </a:p>
          <a:p>
            <a:pPr algn="ctr">
              <a:lnSpc>
                <a:spcPts val="3069"/>
              </a:lnSpc>
            </a:pPr>
            <a:r>
              <a:rPr lang="en-US" sz="2032" spc="-71">
                <a:solidFill>
                  <a:srgbClr val="222222">
                    <a:alpha val="61961"/>
                  </a:srgbClr>
                </a:solidFill>
                <a:latin typeface="JASO Sans"/>
                <a:ea typeface="JASO Sans"/>
                <a:cs typeface="JASO Sans"/>
                <a:sym typeface="JASO Sans"/>
              </a:rPr>
              <a:t>팀원 간 기술적 간극을 근본적으로 제거</a:t>
            </a:r>
          </a:p>
        </p:txBody>
      </p:sp>
      <p:sp>
        <p:nvSpPr>
          <p:cNvPr name="TextBox 27" id="27"/>
          <p:cNvSpPr txBox="true"/>
          <p:nvPr/>
        </p:nvSpPr>
        <p:spPr>
          <a:xfrm rot="-18144">
            <a:off x="1918624" y="6227757"/>
            <a:ext cx="4178465"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Jira</a:t>
            </a:r>
          </a:p>
          <a:p>
            <a:pPr algn="ctr" marL="0" indent="0" lvl="0">
              <a:lnSpc>
                <a:spcPts val="2300"/>
              </a:lnSpc>
            </a:pPr>
            <a:r>
              <a:rPr lang="en-US" b="true" sz="2000" spc="-44">
                <a:solidFill>
                  <a:srgbClr val="222222"/>
                </a:solidFill>
                <a:latin typeface="JASO Sans Bold"/>
                <a:ea typeface="JASO Sans Bold"/>
                <a:cs typeface="JASO Sans Bold"/>
                <a:sym typeface="JASO Sans Bold"/>
              </a:rPr>
              <a:t>(Agile Workflow)</a:t>
            </a:r>
          </a:p>
        </p:txBody>
      </p:sp>
      <p:sp>
        <p:nvSpPr>
          <p:cNvPr name="TextBox 28" id="28"/>
          <p:cNvSpPr txBox="true"/>
          <p:nvPr/>
        </p:nvSpPr>
        <p:spPr>
          <a:xfrm rot="-18144">
            <a:off x="7233337" y="6218600"/>
            <a:ext cx="3819833"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Git</a:t>
            </a:r>
          </a:p>
          <a:p>
            <a:pPr algn="ctr" marL="0" indent="0" lvl="0">
              <a:lnSpc>
                <a:spcPts val="2300"/>
              </a:lnSpc>
            </a:pPr>
            <a:r>
              <a:rPr lang="en-US" b="true" sz="2000" spc="-44">
                <a:solidFill>
                  <a:srgbClr val="222222"/>
                </a:solidFill>
                <a:latin typeface="JASO Sans Bold"/>
                <a:ea typeface="JASO Sans Bold"/>
                <a:cs typeface="JASO Sans Bold"/>
                <a:sym typeface="JASO Sans Bold"/>
              </a:rPr>
              <a:t>(Code Integrity)</a:t>
            </a:r>
          </a:p>
        </p:txBody>
      </p:sp>
      <p:sp>
        <p:nvSpPr>
          <p:cNvPr name="TextBox 29" id="29"/>
          <p:cNvSpPr txBox="true"/>
          <p:nvPr/>
        </p:nvSpPr>
        <p:spPr>
          <a:xfrm rot="-18144">
            <a:off x="12556118" y="6219336"/>
            <a:ext cx="3540641"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Notion</a:t>
            </a:r>
          </a:p>
          <a:p>
            <a:pPr algn="ctr" marL="0" indent="0" lvl="0">
              <a:lnSpc>
                <a:spcPts val="2300"/>
              </a:lnSpc>
            </a:pPr>
            <a:r>
              <a:rPr lang="en-US" b="true" sz="2000" spc="-44">
                <a:solidFill>
                  <a:srgbClr val="222222"/>
                </a:solidFill>
                <a:latin typeface="JASO Sans Bold"/>
                <a:ea typeface="JASO Sans Bold"/>
                <a:cs typeface="JASO Sans Bold"/>
                <a:sym typeface="JASO Sans Bold"/>
              </a:rPr>
              <a:t>(Knowledge Sync)</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336" r="0" b="-56441"/>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03</a:t>
            </a:r>
          </a:p>
        </p:txBody>
      </p:sp>
      <p:sp>
        <p:nvSpPr>
          <p:cNvPr name="TextBox 7" id="7"/>
          <p:cNvSpPr txBox="true"/>
          <p:nvPr/>
        </p:nvSpPr>
        <p:spPr>
          <a:xfrm rot="0">
            <a:off x="10379455" y="6440606"/>
            <a:ext cx="6134436" cy="960175"/>
          </a:xfrm>
          <a:prstGeom prst="rect">
            <a:avLst/>
          </a:prstGeom>
        </p:spPr>
        <p:txBody>
          <a:bodyPr anchor="t" rtlCol="false" tIns="0" lIns="0" bIns="0" rIns="0">
            <a:spAutoFit/>
          </a:bodyPr>
          <a:lstStyle/>
          <a:p>
            <a:pPr algn="r">
              <a:lnSpc>
                <a:spcPts val="7414"/>
              </a:lnSpc>
            </a:pPr>
            <a:r>
              <a:rPr lang="en-US" b="true" sz="6178" spc="-123">
                <a:solidFill>
                  <a:srgbClr val="FFFFFF"/>
                </a:solidFill>
                <a:latin typeface="Nanum Square Bold"/>
                <a:ea typeface="Nanum Square Bold"/>
                <a:cs typeface="Nanum Square Bold"/>
                <a:sym typeface="Nanum Square Bold"/>
              </a:rPr>
              <a:t>데이터 및 상태 설계</a:t>
            </a:r>
          </a:p>
        </p:txBody>
      </p:sp>
      <p:sp>
        <p:nvSpPr>
          <p:cNvPr name="TextBox 8" id="8"/>
          <p:cNvSpPr txBox="true"/>
          <p:nvPr/>
        </p:nvSpPr>
        <p:spPr>
          <a:xfrm rot="0">
            <a:off x="11668283" y="7615514"/>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비정형 서사를 완벽하게 제어하는</a:t>
            </a:r>
          </a:p>
          <a:p>
            <a:pPr algn="r">
              <a:lnSpc>
                <a:spcPts val="3018"/>
              </a:lnSpc>
            </a:pPr>
            <a:r>
              <a:rPr lang="en-US" sz="1785" spc="-35">
                <a:solidFill>
                  <a:srgbClr val="FFFFFF"/>
                </a:solidFill>
                <a:latin typeface="Nanum Square"/>
                <a:ea typeface="Nanum Square"/>
                <a:cs typeface="Nanum Square"/>
                <a:sym typeface="Nanum Square"/>
              </a:rPr>
              <a:t>정형 데이터 관리 전략</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374278" y="3098149"/>
            <a:ext cx="0" cy="399764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true" flipV="false" rot="-5400000">
            <a:off x="7719917" y="6006757"/>
            <a:ext cx="1308722" cy="2827122"/>
          </a:xfrm>
          <a:custGeom>
            <a:avLst/>
            <a:gdLst/>
            <a:ahLst/>
            <a:cxnLst/>
            <a:rect r="r" b="b" t="t" l="l"/>
            <a:pathLst>
              <a:path h="2827122" w="1308722">
                <a:moveTo>
                  <a:pt x="1308722" y="0"/>
                </a:moveTo>
                <a:lnTo>
                  <a:pt x="0" y="0"/>
                </a:lnTo>
                <a:lnTo>
                  <a:pt x="0" y="2827122"/>
                </a:lnTo>
                <a:lnTo>
                  <a:pt x="1308722" y="2827122"/>
                </a:lnTo>
                <a:lnTo>
                  <a:pt x="13087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17</a:t>
            </a:r>
          </a:p>
        </p:txBody>
      </p:sp>
      <p:sp>
        <p:nvSpPr>
          <p:cNvPr name="TextBox 13" id="13"/>
          <p:cNvSpPr txBox="true"/>
          <p:nvPr/>
        </p:nvSpPr>
        <p:spPr>
          <a:xfrm rot="-18144">
            <a:off x="1518372" y="935077"/>
            <a:ext cx="5332363"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설계 개요</a:t>
            </a:r>
          </a:p>
        </p:txBody>
      </p:sp>
      <p:sp>
        <p:nvSpPr>
          <p:cNvPr name="TextBox 14" id="14"/>
          <p:cNvSpPr txBox="true"/>
          <p:nvPr/>
        </p:nvSpPr>
        <p:spPr>
          <a:xfrm rot="0">
            <a:off x="1519064" y="3688699"/>
            <a:ext cx="6088452" cy="2721292"/>
          </a:xfrm>
          <a:prstGeom prst="rect">
            <a:avLst/>
          </a:prstGeom>
        </p:spPr>
        <p:txBody>
          <a:bodyPr anchor="t" rtlCol="false" tIns="0" lIns="0" bIns="0" rIns="0">
            <a:spAutoFit/>
          </a:bodyPr>
          <a:lstStyle/>
          <a:p>
            <a:pPr algn="l">
              <a:lnSpc>
                <a:spcPts val="3622"/>
              </a:lnSpc>
            </a:pPr>
            <a:r>
              <a:rPr lang="en-US" sz="2250" spc="-44">
                <a:solidFill>
                  <a:srgbClr val="222222">
                    <a:alpha val="69804"/>
                  </a:srgbClr>
                </a:solidFill>
                <a:latin typeface="JASO Sans"/>
                <a:ea typeface="JASO Sans"/>
                <a:cs typeface="JASO Sans"/>
                <a:sym typeface="JASO Sans"/>
              </a:rPr>
              <a:t>"플레이어는 버려진 기업의 비밀 실험실 '랩 03'에</a:t>
            </a:r>
          </a:p>
          <a:p>
            <a:pPr algn="l">
              <a:lnSpc>
                <a:spcPts val="3622"/>
              </a:lnSpc>
            </a:pPr>
            <a:r>
              <a:rPr lang="en-US" sz="2250" spc="-44">
                <a:solidFill>
                  <a:srgbClr val="222222">
                    <a:alpha val="69804"/>
                  </a:srgbClr>
                </a:solidFill>
                <a:latin typeface="JASO Sans"/>
                <a:ea typeface="JASO Sans"/>
                <a:cs typeface="JASO Sans"/>
                <a:sym typeface="JASO Sans"/>
              </a:rPr>
              <a:t>침투하여 메인 </a:t>
            </a:r>
            <a:r>
              <a:rPr lang="en-US" sz="2250" spc="-44">
                <a:solidFill>
                  <a:srgbClr val="222222">
                    <a:alpha val="69804"/>
                  </a:srgbClr>
                </a:solidFill>
                <a:latin typeface="JASO Sans"/>
                <a:ea typeface="JASO Sans"/>
                <a:cs typeface="JASO Sans"/>
                <a:sym typeface="JASO Sans"/>
              </a:rPr>
              <a:t>서</a:t>
            </a:r>
            <a:r>
              <a:rPr lang="en-US" sz="2250" spc="-44">
                <a:solidFill>
                  <a:srgbClr val="222222">
                    <a:alpha val="69804"/>
                  </a:srgbClr>
                </a:solidFill>
                <a:latin typeface="JASO Sans"/>
                <a:ea typeface="JASO Sans"/>
                <a:cs typeface="JASO Sans"/>
                <a:sym typeface="JASO Sans"/>
              </a:rPr>
              <a:t>버의 실험 기록을 삭제해야 합니다. 낡은 안드로이드 G-72와 육중한 보안 로봇 스크랩</a:t>
            </a:r>
          </a:p>
          <a:p>
            <a:pPr algn="l">
              <a:lnSpc>
                <a:spcPts val="3622"/>
              </a:lnSpc>
            </a:pPr>
            <a:r>
              <a:rPr lang="en-US" sz="2250" spc="-44">
                <a:solidFill>
                  <a:srgbClr val="222222">
                    <a:alpha val="69804"/>
                  </a:srgbClr>
                </a:solidFill>
                <a:latin typeface="JASO Sans"/>
                <a:ea typeface="JASO Sans"/>
                <a:cs typeface="JASO Sans"/>
                <a:sym typeface="JASO Sans"/>
              </a:rPr>
              <a:t>스매셔의 위협을 헤쳐나가며 임무를 완수해야 합니다. 공기는 차갑고, 정체불명의 기계 소음이 신경을 긁는</a:t>
            </a:r>
          </a:p>
          <a:p>
            <a:pPr algn="l">
              <a:lnSpc>
                <a:spcPts val="3622"/>
              </a:lnSpc>
            </a:pPr>
            <a:r>
              <a:rPr lang="en-US" sz="2250" spc="-44">
                <a:solidFill>
                  <a:srgbClr val="222222">
                    <a:alpha val="69804"/>
                  </a:srgbClr>
                </a:solidFill>
                <a:latin typeface="JASO Sans"/>
                <a:ea typeface="JASO Sans"/>
                <a:cs typeface="JASO Sans"/>
                <a:sym typeface="JASO Sans"/>
              </a:rPr>
              <a:t>가운데 입구에서 G-72가 당신을 기다립니다."</a:t>
            </a:r>
          </a:p>
        </p:txBody>
      </p:sp>
      <p:sp>
        <p:nvSpPr>
          <p:cNvPr name="TextBox 15" id="15"/>
          <p:cNvSpPr txBox="true"/>
          <p:nvPr/>
        </p:nvSpPr>
        <p:spPr>
          <a:xfrm rot="0">
            <a:off x="9144000" y="3002899"/>
            <a:ext cx="8115300" cy="4092892"/>
          </a:xfrm>
          <a:prstGeom prst="rect">
            <a:avLst/>
          </a:prstGeom>
        </p:spPr>
        <p:txBody>
          <a:bodyPr anchor="t" rtlCol="false" tIns="0" lIns="0" bIns="0" rIns="0">
            <a:spAutoFit/>
          </a:bodyPr>
          <a:lstStyle/>
          <a:p>
            <a:pPr algn="l">
              <a:lnSpc>
                <a:spcPts val="3622"/>
              </a:lnSpc>
            </a:pPr>
            <a:r>
              <a:rPr lang="en-US" sz="2250" spc="-44">
                <a:solidFill>
                  <a:srgbClr val="222222">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a:t>
            </a:r>
            <a:r>
              <a:rPr lang="en-US" sz="2250" spc="-44" b="true">
                <a:solidFill>
                  <a:srgbClr val="222222">
                    <a:alpha val="69804"/>
                  </a:srgbClr>
                </a:solidFill>
                <a:latin typeface="JASO Sans Bold"/>
                <a:ea typeface="JASO Sans Bold"/>
                <a:cs typeface="JASO Sans Bold"/>
                <a:sym typeface="JASO Sans Bold"/>
              </a:rPr>
              <a:t>scenario</a:t>
            </a:r>
            <a:r>
              <a:rPr lang="en-US" sz="2250" spc="-44">
                <a:solidFill>
                  <a:srgbClr val="222222">
                    <a:alpha val="69804"/>
                  </a:srgbClr>
                </a:solidFill>
                <a:latin typeface="JASO Sans"/>
                <a:ea typeface="JASO Sans"/>
                <a:cs typeface="JASO Sans"/>
                <a:sym typeface="JASO Sans"/>
              </a:rPr>
              <a:t>": </a:t>
            </a:r>
            <a:r>
              <a:rPr lang="en-US" sz="2250" spc="-44">
                <a:solidFill>
                  <a:srgbClr val="003366">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title</a:t>
            </a:r>
            <a:r>
              <a:rPr lang="en-US" sz="2250" spc="-44">
                <a:solidFill>
                  <a:srgbClr val="222222">
                    <a:alpha val="69804"/>
                  </a:srgbClr>
                </a:solidFill>
                <a:latin typeface="JASO Sans"/>
                <a:ea typeface="JASO Sans"/>
                <a:cs typeface="JASO Sans"/>
                <a:sym typeface="JASO Sans"/>
              </a:rPr>
              <a:t>": "데이터 말소 작전: 랩 03",</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npcs</a:t>
            </a:r>
            <a:r>
              <a:rPr lang="en-US" sz="2250" spc="-44">
                <a:solidFill>
                  <a:srgbClr val="222222">
                    <a:alpha val="69804"/>
                  </a:srgbClr>
                </a:solidFill>
                <a:latin typeface="JASO Sans"/>
                <a:ea typeface="JASO Sans"/>
                <a:cs typeface="JASO Sans"/>
                <a:sym typeface="JASO Sans"/>
              </a:rPr>
              <a:t>": </a:t>
            </a:r>
            <a:r>
              <a:rPr lang="en-US" sz="2250" spc="-44">
                <a:solidFill>
                  <a:srgbClr val="800000">
                    <a:alpha val="69804"/>
                  </a:srgbClr>
                </a:solidFill>
                <a:latin typeface="JASO Sans"/>
                <a:ea typeface="JASO Sans"/>
                <a:cs typeface="JASO Sans"/>
                <a:sym typeface="JASO Sans"/>
              </a:rPr>
              <a:t>[</a:t>
            </a:r>
            <a:r>
              <a:rPr lang="en-US" sz="2250" spc="-44">
                <a:solidFill>
                  <a:srgbClr val="0064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name</a:t>
            </a:r>
            <a:r>
              <a:rPr lang="en-US" sz="2250" spc="-44">
                <a:solidFill>
                  <a:srgbClr val="222222">
                    <a:alpha val="69804"/>
                  </a:srgbClr>
                </a:solidFill>
                <a:latin typeface="JASO Sans"/>
                <a:ea typeface="JASO Sans"/>
                <a:cs typeface="JASO Sans"/>
                <a:sym typeface="JASO Sans"/>
              </a:rPr>
              <a:t>": "G-72", "</a:t>
            </a:r>
            <a:r>
              <a:rPr lang="en-US" sz="2250" spc="-44" b="true">
                <a:solidFill>
                  <a:srgbClr val="222222">
                    <a:alpha val="69804"/>
                  </a:srgbClr>
                </a:solidFill>
                <a:latin typeface="JASO Sans Bold"/>
                <a:ea typeface="JASO Sans Bold"/>
                <a:cs typeface="JASO Sans Bold"/>
                <a:sym typeface="JASO Sans Bold"/>
              </a:rPr>
              <a:t>isEnemy</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false</a:t>
            </a:r>
            <a:r>
              <a:rPr lang="en-US" sz="2250" spc="-44">
                <a:solidFill>
                  <a:srgbClr val="222222">
                    <a:alpha val="69804"/>
                  </a:srgbClr>
                </a:solidFill>
                <a:latin typeface="JASO Sans"/>
                <a:ea typeface="JASO Sans"/>
                <a:cs typeface="JASO Sans"/>
                <a:sym typeface="JASO Sans"/>
              </a:rPr>
              <a:t>, "..." : "..." </a:t>
            </a:r>
            <a:r>
              <a:rPr lang="en-US" sz="2250" spc="-44">
                <a:solidFill>
                  <a:srgbClr val="006400">
                    <a:alpha val="69804"/>
                  </a:srgbClr>
                </a:solidFill>
                <a:latin typeface="JASO Sans"/>
                <a:ea typeface="JASO Sans"/>
                <a:cs typeface="JASO Sans"/>
                <a:sym typeface="JASO Sans"/>
              </a:rPr>
              <a:t>}</a:t>
            </a:r>
            <a:r>
              <a:rPr lang="en-US" sz="2250" spc="-44">
                <a:solidFill>
                  <a:srgbClr val="8000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 </a:t>
            </a:r>
            <a:r>
              <a:rPr lang="en-US" sz="2250" spc="-44">
                <a:solidFill>
                  <a:srgbClr val="1A51AA">
                    <a:alpha val="69804"/>
                  </a:srgbClr>
                </a:solidFill>
                <a:latin typeface="JASO Sans"/>
                <a:ea typeface="JASO Sans"/>
                <a:cs typeface="JASO Sans"/>
                <a:sym typeface="JASO Sans"/>
              </a:rPr>
              <a:t>AI가 아닌 '시스템'이 적대 여부 결정</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scenes</a:t>
            </a:r>
            <a:r>
              <a:rPr lang="en-US" sz="2250" spc="-44">
                <a:solidFill>
                  <a:srgbClr val="222222">
                    <a:alpha val="69804"/>
                  </a:srgbClr>
                </a:solidFill>
                <a:latin typeface="JASO Sans"/>
                <a:ea typeface="JASO Sans"/>
                <a:cs typeface="JASO Sans"/>
                <a:sym typeface="JASO Sans"/>
              </a:rPr>
              <a:t>": </a:t>
            </a:r>
            <a:r>
              <a:rPr lang="en-US" sz="2250" spc="-44">
                <a:solidFill>
                  <a:srgbClr val="800000">
                    <a:alpha val="69804"/>
                  </a:srgbClr>
                </a:solidFill>
                <a:latin typeface="JASO Sans"/>
                <a:ea typeface="JASO Sans"/>
                <a:cs typeface="JASO Sans"/>
                <a:sym typeface="JASO Sans"/>
              </a:rPr>
              <a:t>[</a:t>
            </a:r>
            <a:r>
              <a:rPr lang="en-US" sz="2250" spc="-44">
                <a:solidFill>
                  <a:srgbClr val="0064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scene_id</a:t>
            </a:r>
            <a:r>
              <a:rPr lang="en-US" sz="2250" spc="-44">
                <a:solidFill>
                  <a:srgbClr val="222222">
                    <a:alpha val="69804"/>
                  </a:srgbClr>
                </a:solidFill>
                <a:latin typeface="JASO Sans"/>
                <a:ea typeface="JASO Sans"/>
                <a:cs typeface="JASO Sans"/>
                <a:sym typeface="JASO Sans"/>
              </a:rPr>
              <a:t>": "Scene-1",</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trigger</a:t>
            </a:r>
            <a:r>
              <a:rPr lang="en-US" sz="2250" spc="-44">
                <a:solidFill>
                  <a:srgbClr val="222222">
                    <a:alpha val="69804"/>
                  </a:srgbClr>
                </a:solidFill>
                <a:latin typeface="JASO Sans"/>
                <a:ea typeface="JASO Sans"/>
                <a:cs typeface="JASO Sans"/>
                <a:sym typeface="JASO Sans"/>
              </a:rPr>
              <a:t>": "[관리자 키카드] 소지 시에만 이동 가능",</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a:solidFill>
                  <a:srgbClr val="1A51AA">
                    <a:alpha val="69804"/>
                  </a:srgbClr>
                </a:solidFill>
                <a:latin typeface="JASO Sans"/>
                <a:ea typeface="JASO Sans"/>
                <a:cs typeface="JASO Sans"/>
                <a:sym typeface="JASO Sans"/>
              </a:rPr>
              <a:t> 서사 분기를 결정하는 핵심 데이터</a:t>
            </a:r>
          </a:p>
          <a:p>
            <a:pPr algn="l">
              <a:lnSpc>
                <a:spcPts val="3622"/>
              </a:lnSpc>
            </a:pPr>
            <a:r>
              <a:rPr lang="en-US" sz="2250" spc="-44">
                <a:solidFill>
                  <a:srgbClr val="222222">
                    <a:alpha val="69804"/>
                  </a:srgbClr>
                </a:solidFill>
                <a:latin typeface="JASO Sans"/>
                <a:ea typeface="JASO Sans"/>
                <a:cs typeface="JASO Sans"/>
                <a:sym typeface="JASO Sans"/>
              </a:rPr>
              <a:t>                           ...</a:t>
            </a:r>
          </a:p>
        </p:txBody>
      </p:sp>
      <p:sp>
        <p:nvSpPr>
          <p:cNvPr name="TextBox 16" id="16"/>
          <p:cNvSpPr txBox="true"/>
          <p:nvPr/>
        </p:nvSpPr>
        <p:spPr>
          <a:xfrm rot="0">
            <a:off x="2234501" y="8369954"/>
            <a:ext cx="12715577" cy="741680"/>
          </a:xfrm>
          <a:prstGeom prst="rect">
            <a:avLst/>
          </a:prstGeom>
        </p:spPr>
        <p:txBody>
          <a:bodyPr anchor="t" rtlCol="false" tIns="0" lIns="0" bIns="0" rIns="0">
            <a:spAutoFit/>
          </a:bodyPr>
          <a:lstStyle/>
          <a:p>
            <a:pPr algn="ctr">
              <a:lnSpc>
                <a:spcPts val="6159"/>
              </a:lnSpc>
              <a:spcBef>
                <a:spcPct val="0"/>
              </a:spcBef>
            </a:pPr>
            <a:r>
              <a:rPr lang="en-US" b="true" sz="3999" spc="-67">
                <a:solidFill>
                  <a:srgbClr val="3A59D1"/>
                </a:solidFill>
                <a:latin typeface="JASO Sans Bold"/>
                <a:ea typeface="JASO Sans Bold"/>
                <a:cs typeface="JASO Sans Bold"/>
                <a:sym typeface="JASO Sans Bold"/>
              </a:rPr>
              <a:t>Strict</a:t>
            </a:r>
            <a:r>
              <a:rPr lang="en-US" b="true" sz="3999" spc="-67">
                <a:solidFill>
                  <a:srgbClr val="3A59D1"/>
                </a:solidFill>
                <a:latin typeface="JASO Sans Bold"/>
                <a:ea typeface="JASO Sans Bold"/>
                <a:cs typeface="JASO Sans Bold"/>
                <a:sym typeface="JASO Sans Bold"/>
              </a:rPr>
              <a:t> Schema Strategy: 비정형 서사를 정형 데이터로 제어</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780943" y="3551961"/>
            <a:ext cx="2455318" cy="2455318"/>
          </a:xfrm>
          <a:custGeom>
            <a:avLst/>
            <a:gdLst/>
            <a:ahLst/>
            <a:cxnLst/>
            <a:rect r="r" b="b" t="t" l="l"/>
            <a:pathLst>
              <a:path h="2455318" w="2455318">
                <a:moveTo>
                  <a:pt x="0" y="0"/>
                </a:moveTo>
                <a:lnTo>
                  <a:pt x="2455319" y="0"/>
                </a:lnTo>
                <a:lnTo>
                  <a:pt x="2455319" y="2455319"/>
                </a:lnTo>
                <a:lnTo>
                  <a:pt x="0" y="245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792715" y="3551961"/>
            <a:ext cx="2750356" cy="2455318"/>
          </a:xfrm>
          <a:custGeom>
            <a:avLst/>
            <a:gdLst/>
            <a:ahLst/>
            <a:cxnLst/>
            <a:rect r="r" b="b" t="t" l="l"/>
            <a:pathLst>
              <a:path h="2455318" w="2750356">
                <a:moveTo>
                  <a:pt x="0" y="0"/>
                </a:moveTo>
                <a:lnTo>
                  <a:pt x="2750357" y="0"/>
                </a:lnTo>
                <a:lnTo>
                  <a:pt x="2750357" y="2455319"/>
                </a:lnTo>
                <a:lnTo>
                  <a:pt x="0" y="2455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887115" y="3551961"/>
            <a:ext cx="2880139" cy="2455318"/>
          </a:xfrm>
          <a:custGeom>
            <a:avLst/>
            <a:gdLst/>
            <a:ahLst/>
            <a:cxnLst/>
            <a:rect r="r" b="b" t="t" l="l"/>
            <a:pathLst>
              <a:path h="2455318" w="2880139">
                <a:moveTo>
                  <a:pt x="0" y="0"/>
                </a:moveTo>
                <a:lnTo>
                  <a:pt x="2880139" y="0"/>
                </a:lnTo>
                <a:lnTo>
                  <a:pt x="2880139" y="2455319"/>
                </a:lnTo>
                <a:lnTo>
                  <a:pt x="0" y="2455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18</a:t>
            </a:r>
          </a:p>
        </p:txBody>
      </p:sp>
      <p:sp>
        <p:nvSpPr>
          <p:cNvPr name="TextBox 23" id="23"/>
          <p:cNvSpPr txBox="true"/>
          <p:nvPr/>
        </p:nvSpPr>
        <p:spPr>
          <a:xfrm rot="-18144">
            <a:off x="1518358" y="929582"/>
            <a:ext cx="74145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Scenario Schema 설계</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Pydantic 기반 객체</a:t>
            </a:r>
            <a:r>
              <a:rPr lang="en-US" b="true" sz="3000" spc="-105">
                <a:solidFill>
                  <a:srgbClr val="000000"/>
                </a:solidFill>
                <a:latin typeface="JASO Sans Bold"/>
                <a:ea typeface="JASO Sans Bold"/>
                <a:cs typeface="JASO Sans Bold"/>
                <a:sym typeface="JASO Sans Bold"/>
              </a:rPr>
              <a:t> 모델링으로 구현한 타입 안정적 서사 규격</a:t>
            </a:r>
          </a:p>
        </p:txBody>
      </p:sp>
      <p:sp>
        <p:nvSpPr>
          <p:cNvPr name="TextBox 25" id="25"/>
          <p:cNvSpPr txBox="true"/>
          <p:nvPr/>
        </p:nvSpPr>
        <p:spPr>
          <a:xfrm rot="0">
            <a:off x="2704808" y="7006544"/>
            <a:ext cx="260758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Root 모델 중심의</a:t>
            </a:r>
          </a:p>
          <a:p>
            <a:pPr algn="ctr">
              <a:lnSpc>
                <a:spcPts val="3069"/>
              </a:lnSpc>
            </a:pPr>
            <a:r>
              <a:rPr lang="en-US" sz="2032" spc="-71">
                <a:solidFill>
                  <a:srgbClr val="222222">
                    <a:alpha val="61961"/>
                  </a:srgbClr>
                </a:solidFill>
                <a:latin typeface="JASO Sans"/>
                <a:ea typeface="JASO Sans"/>
                <a:cs typeface="JASO Sans"/>
                <a:sym typeface="JASO Sans"/>
              </a:rPr>
              <a:t>계층적 시나리오 구조화</a:t>
            </a:r>
          </a:p>
        </p:txBody>
      </p:sp>
      <p:sp>
        <p:nvSpPr>
          <p:cNvPr name="TextBox 26" id="26"/>
          <p:cNvSpPr txBox="true"/>
          <p:nvPr/>
        </p:nvSpPr>
        <p:spPr>
          <a:xfrm rot="0">
            <a:off x="7580114" y="7006544"/>
            <a:ext cx="3127772"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HP, 골드 등 실시간 변동 수치</a:t>
            </a:r>
          </a:p>
          <a:p>
            <a:pPr algn="ctr">
              <a:lnSpc>
                <a:spcPts val="3069"/>
              </a:lnSpc>
            </a:pPr>
            <a:r>
              <a:rPr lang="en-US" sz="2032" spc="-71">
                <a:solidFill>
                  <a:srgbClr val="222222">
                    <a:alpha val="61961"/>
                  </a:srgbClr>
                </a:solidFill>
                <a:latin typeface="JASO Sans"/>
                <a:ea typeface="JASO Sans"/>
                <a:cs typeface="JASO Sans"/>
                <a:sym typeface="JASO Sans"/>
              </a:rPr>
              <a:t>데이터 관리</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Condition -&gt; Action -&gt; Effect</a:t>
            </a:r>
          </a:p>
          <a:p>
            <a:pPr algn="ctr">
              <a:lnSpc>
                <a:spcPts val="3069"/>
              </a:lnSpc>
            </a:pPr>
            <a:r>
              <a:rPr lang="en-US" sz="2032" spc="-71">
                <a:solidFill>
                  <a:srgbClr val="222222">
                    <a:alpha val="61961"/>
                  </a:srgbClr>
                </a:solidFill>
                <a:latin typeface="JASO Sans"/>
                <a:ea typeface="JASO Sans"/>
                <a:cs typeface="JASO Sans"/>
                <a:sym typeface="JASO Sans"/>
              </a:rPr>
              <a:t>인과관계 규격화 </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Data Hierarchy</a:t>
            </a:r>
          </a:p>
        </p:txBody>
      </p:sp>
      <p:sp>
        <p:nvSpPr>
          <p:cNvPr name="TextBox 29" id="29"/>
          <p:cNvSpPr txBox="true"/>
          <p:nvPr/>
        </p:nvSpPr>
        <p:spPr>
          <a:xfrm rot="-18144">
            <a:off x="7740568" y="6255519"/>
            <a:ext cx="2854750"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World State</a:t>
            </a:r>
          </a:p>
        </p:txBody>
      </p:sp>
      <p:sp>
        <p:nvSpPr>
          <p:cNvPr name="TextBox 30" id="30"/>
          <p:cNvSpPr txBox="true"/>
          <p:nvPr/>
        </p:nvSpPr>
        <p:spPr>
          <a:xfrm rot="-18144">
            <a:off x="12556914" y="6253709"/>
            <a:ext cx="354064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Logic Chain</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733294" y="4081731"/>
            <a:ext cx="4529475" cy="2491210"/>
            <a:chOff x="0" y="0"/>
            <a:chExt cx="1192948" cy="656121"/>
          </a:xfrm>
        </p:grpSpPr>
        <p:sp>
          <p:nvSpPr>
            <p:cNvPr name="Freeform 11" id="11"/>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12" id="12"/>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13" id="13"/>
          <p:cNvGrpSpPr/>
          <p:nvPr/>
        </p:nvGrpSpPr>
        <p:grpSpPr>
          <a:xfrm rot="0">
            <a:off x="6879262" y="4081731"/>
            <a:ext cx="4529475" cy="2491210"/>
            <a:chOff x="0" y="0"/>
            <a:chExt cx="1192948" cy="656121"/>
          </a:xfrm>
        </p:grpSpPr>
        <p:sp>
          <p:nvSpPr>
            <p:cNvPr name="Freeform 14" id="14"/>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15" id="15"/>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16" id="16"/>
          <p:cNvGrpSpPr/>
          <p:nvPr/>
        </p:nvGrpSpPr>
        <p:grpSpPr>
          <a:xfrm rot="0">
            <a:off x="1733294" y="4081731"/>
            <a:ext cx="4529475" cy="905651"/>
            <a:chOff x="0" y="0"/>
            <a:chExt cx="1192948" cy="238525"/>
          </a:xfrm>
        </p:grpSpPr>
        <p:sp>
          <p:nvSpPr>
            <p:cNvPr name="Freeform 17" id="17"/>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18" id="18"/>
            <p:cNvSpPr txBox="true"/>
            <p:nvPr/>
          </p:nvSpPr>
          <p:spPr>
            <a:xfrm>
              <a:off x="0" y="19050"/>
              <a:ext cx="1192948" cy="219475"/>
            </a:xfrm>
            <a:prstGeom prst="rect">
              <a:avLst/>
            </a:prstGeom>
          </p:spPr>
          <p:txBody>
            <a:bodyPr anchor="ctr" rtlCol="false" tIns="50800" lIns="50800" bIns="50800" rIns="50800"/>
            <a:lstStyle/>
            <a:p>
              <a:pPr algn="ctr">
                <a:lnSpc>
                  <a:spcPts val="2743"/>
                </a:lnSpc>
              </a:pPr>
            </a:p>
          </p:txBody>
        </p:sp>
      </p:grpSp>
      <p:grpSp>
        <p:nvGrpSpPr>
          <p:cNvPr name="Group 19" id="19"/>
          <p:cNvGrpSpPr/>
          <p:nvPr/>
        </p:nvGrpSpPr>
        <p:grpSpPr>
          <a:xfrm rot="0">
            <a:off x="6879262" y="4081731"/>
            <a:ext cx="4529475" cy="905651"/>
            <a:chOff x="0" y="0"/>
            <a:chExt cx="1192948" cy="238525"/>
          </a:xfrm>
        </p:grpSpPr>
        <p:sp>
          <p:nvSpPr>
            <p:cNvPr name="Freeform 20" id="20"/>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21" id="21"/>
            <p:cNvSpPr txBox="true"/>
            <p:nvPr/>
          </p:nvSpPr>
          <p:spPr>
            <a:xfrm>
              <a:off x="0" y="19050"/>
              <a:ext cx="1192948" cy="219475"/>
            </a:xfrm>
            <a:prstGeom prst="rect">
              <a:avLst/>
            </a:prstGeom>
          </p:spPr>
          <p:txBody>
            <a:bodyPr anchor="ctr" rtlCol="false" tIns="50800" lIns="50800" bIns="50800" rIns="50800"/>
            <a:lstStyle/>
            <a:p>
              <a:pPr algn="ctr" marL="0" indent="0" lvl="0">
                <a:lnSpc>
                  <a:spcPts val="2743"/>
                </a:lnSpc>
                <a:spcBef>
                  <a:spcPct val="0"/>
                </a:spcBef>
              </a:pPr>
            </a:p>
          </p:txBody>
        </p:sp>
      </p:grpSp>
      <p:grpSp>
        <p:nvGrpSpPr>
          <p:cNvPr name="Group 22" id="22"/>
          <p:cNvGrpSpPr/>
          <p:nvPr/>
        </p:nvGrpSpPr>
        <p:grpSpPr>
          <a:xfrm rot="0">
            <a:off x="12025231" y="4081731"/>
            <a:ext cx="4529475" cy="2491210"/>
            <a:chOff x="0" y="0"/>
            <a:chExt cx="1192948" cy="656121"/>
          </a:xfrm>
        </p:grpSpPr>
        <p:sp>
          <p:nvSpPr>
            <p:cNvPr name="Freeform 23" id="23"/>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24" id="24"/>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25" id="25"/>
          <p:cNvGrpSpPr/>
          <p:nvPr/>
        </p:nvGrpSpPr>
        <p:grpSpPr>
          <a:xfrm rot="0">
            <a:off x="12025231" y="4081731"/>
            <a:ext cx="4529475" cy="905651"/>
            <a:chOff x="0" y="0"/>
            <a:chExt cx="1192948" cy="238525"/>
          </a:xfrm>
        </p:grpSpPr>
        <p:sp>
          <p:nvSpPr>
            <p:cNvPr name="Freeform 26" id="26"/>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27" id="27"/>
            <p:cNvSpPr txBox="true"/>
            <p:nvPr/>
          </p:nvSpPr>
          <p:spPr>
            <a:xfrm>
              <a:off x="0" y="19050"/>
              <a:ext cx="1192948" cy="219475"/>
            </a:xfrm>
            <a:prstGeom prst="rect">
              <a:avLst/>
            </a:prstGeom>
          </p:spPr>
          <p:txBody>
            <a:bodyPr anchor="ctr" rtlCol="false" tIns="50800" lIns="50800" bIns="50800" rIns="50800"/>
            <a:lstStyle/>
            <a:p>
              <a:pPr algn="ctr">
                <a:lnSpc>
                  <a:spcPts val="2743"/>
                </a:lnSpc>
              </a:pPr>
            </a:p>
          </p:txBody>
        </p:sp>
      </p:grpSp>
      <p:sp>
        <p:nvSpPr>
          <p:cNvPr name="Freeform 28" id="28"/>
          <p:cNvSpPr/>
          <p:nvPr/>
        </p:nvSpPr>
        <p:spPr>
          <a:xfrm flipH="false" flipV="false" rot="5400000">
            <a:off x="6345611" y="5105043"/>
            <a:ext cx="486515" cy="1216287"/>
          </a:xfrm>
          <a:custGeom>
            <a:avLst/>
            <a:gdLst/>
            <a:ahLst/>
            <a:cxnLst/>
            <a:rect r="r" b="b" t="t" l="l"/>
            <a:pathLst>
              <a:path h="1216287" w="486515">
                <a:moveTo>
                  <a:pt x="0" y="0"/>
                </a:moveTo>
                <a:lnTo>
                  <a:pt x="486515" y="0"/>
                </a:lnTo>
                <a:lnTo>
                  <a:pt x="486515" y="1216287"/>
                </a:lnTo>
                <a:lnTo>
                  <a:pt x="0" y="1216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5400000">
            <a:off x="11491580" y="5105043"/>
            <a:ext cx="486515" cy="1216287"/>
          </a:xfrm>
          <a:custGeom>
            <a:avLst/>
            <a:gdLst/>
            <a:ahLst/>
            <a:cxnLst/>
            <a:rect r="r" b="b" t="t" l="l"/>
            <a:pathLst>
              <a:path h="1216287" w="486515">
                <a:moveTo>
                  <a:pt x="0" y="0"/>
                </a:moveTo>
                <a:lnTo>
                  <a:pt x="486514" y="0"/>
                </a:lnTo>
                <a:lnTo>
                  <a:pt x="486514" y="1216287"/>
                </a:lnTo>
                <a:lnTo>
                  <a:pt x="0" y="1216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30" id="30"/>
          <p:cNvSpPr/>
          <p:nvPr/>
        </p:nvSpPr>
        <p:spPr>
          <a:xfrm>
            <a:off x="6569819" y="6057992"/>
            <a:ext cx="19050" cy="1230759"/>
          </a:xfrm>
          <a:prstGeom prst="line">
            <a:avLst/>
          </a:prstGeom>
          <a:ln cap="flat" w="38100">
            <a:solidFill>
              <a:srgbClr val="222222"/>
            </a:solidFill>
            <a:prstDash val="sysDot"/>
            <a:headEnd type="none" len="sm" w="sm"/>
            <a:tailEnd type="none" len="sm" w="sm"/>
          </a:ln>
        </p:spPr>
      </p:sp>
      <p:sp>
        <p:nvSpPr>
          <p:cNvPr name="AutoShape 31" id="31"/>
          <p:cNvSpPr/>
          <p:nvPr/>
        </p:nvSpPr>
        <p:spPr>
          <a:xfrm>
            <a:off x="11733843" y="6057992"/>
            <a:ext cx="19050" cy="1230759"/>
          </a:xfrm>
          <a:prstGeom prst="line">
            <a:avLst/>
          </a:prstGeom>
          <a:ln cap="flat" w="38100">
            <a:solidFill>
              <a:srgbClr val="222222"/>
            </a:solidFill>
            <a:prstDash val="sysDot"/>
            <a:headEnd type="none" len="sm" w="sm"/>
            <a:tailEnd type="none" len="sm" w="sm"/>
          </a:ln>
        </p:spPr>
      </p:sp>
      <p:sp>
        <p:nvSpPr>
          <p:cNvPr name="AutoShape 32" id="32"/>
          <p:cNvSpPr/>
          <p:nvPr/>
        </p:nvSpPr>
        <p:spPr>
          <a:xfrm>
            <a:off x="11744362" y="3798463"/>
            <a:ext cx="0" cy="1451112"/>
          </a:xfrm>
          <a:prstGeom prst="line">
            <a:avLst/>
          </a:prstGeom>
          <a:ln cap="flat" w="38100">
            <a:solidFill>
              <a:srgbClr val="222222"/>
            </a:solidFill>
            <a:prstDash val="sysDot"/>
            <a:headEnd type="none" len="sm" w="sm"/>
            <a:tailEnd type="none" len="sm" w="sm"/>
          </a:ln>
        </p:spPr>
      </p:sp>
      <p:sp>
        <p:nvSpPr>
          <p:cNvPr name="TextBox 33" id="3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19</a:t>
            </a:r>
          </a:p>
        </p:txBody>
      </p:sp>
      <p:sp>
        <p:nvSpPr>
          <p:cNvPr name="TextBox 34" id="34"/>
          <p:cNvSpPr txBox="true"/>
          <p:nvPr/>
        </p:nvSpPr>
        <p:spPr>
          <a:xfrm rot="-18144">
            <a:off x="1518360" y="930521"/>
            <a:ext cx="705899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WorldState 엔진 설계</a:t>
            </a:r>
          </a:p>
        </p:txBody>
      </p:sp>
      <p:sp>
        <p:nvSpPr>
          <p:cNvPr name="TextBox 35" id="35"/>
          <p:cNvSpPr txBox="true"/>
          <p:nvPr/>
        </p:nvSpPr>
        <p:spPr>
          <a:xfrm rot="0">
            <a:off x="1668961" y="8636516"/>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서사는 AI가 묘사하지만, 규칙과 수치는 코드가 지배한다</a:t>
            </a:r>
          </a:p>
        </p:txBody>
      </p:sp>
      <p:sp>
        <p:nvSpPr>
          <p:cNvPr name="TextBox 36" id="36"/>
          <p:cNvSpPr txBox="true"/>
          <p:nvPr/>
        </p:nvSpPr>
        <p:spPr>
          <a:xfrm rot="0">
            <a:off x="2883006" y="4260882"/>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AI의 자유 서사</a:t>
            </a:r>
          </a:p>
        </p:txBody>
      </p:sp>
      <p:sp>
        <p:nvSpPr>
          <p:cNvPr name="TextBox 37" id="37"/>
          <p:cNvSpPr txBox="true"/>
          <p:nvPr/>
        </p:nvSpPr>
        <p:spPr>
          <a:xfrm rot="0">
            <a:off x="7846848" y="4260882"/>
            <a:ext cx="2594304"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WorldState</a:t>
            </a:r>
            <a:r>
              <a:rPr lang="en-US" b="true" sz="2749" spc="-140">
                <a:solidFill>
                  <a:srgbClr val="3A59D1"/>
                </a:solidFill>
                <a:latin typeface="JASO Sans Bold"/>
                <a:ea typeface="JASO Sans Bold"/>
                <a:cs typeface="JASO Sans Bold"/>
                <a:sym typeface="JASO Sans Bold"/>
              </a:rPr>
              <a:t> 엔진</a:t>
            </a:r>
          </a:p>
        </p:txBody>
      </p:sp>
      <p:sp>
        <p:nvSpPr>
          <p:cNvPr name="TextBox 38" id="38"/>
          <p:cNvSpPr txBox="true"/>
          <p:nvPr/>
        </p:nvSpPr>
        <p:spPr>
          <a:xfrm rot="0">
            <a:off x="2086749" y="5320757"/>
            <a:ext cx="3893976" cy="737235"/>
          </a:xfrm>
          <a:prstGeom prst="rect">
            <a:avLst/>
          </a:prstGeom>
        </p:spPr>
        <p:txBody>
          <a:bodyPr anchor="t" rtlCol="false" tIns="0" lIns="0" bIns="0" rIns="0">
            <a:spAutoFit/>
          </a:bodyPr>
          <a:lstStyle/>
          <a:p>
            <a:pPr algn="ctr" marL="0" indent="0" lvl="0">
              <a:lnSpc>
                <a:spcPts val="2940"/>
              </a:lnSpc>
            </a:pPr>
            <a:r>
              <a:rPr lang="en-US" sz="2100" spc="-42">
                <a:solidFill>
                  <a:srgbClr val="222222">
                    <a:alpha val="69804"/>
                  </a:srgbClr>
                </a:solidFill>
                <a:latin typeface="JASO Sans"/>
                <a:ea typeface="JASO Sans"/>
                <a:cs typeface="JASO Sans"/>
                <a:sym typeface="JASO Sans"/>
              </a:rPr>
              <a:t>사용자</a:t>
            </a:r>
            <a:r>
              <a:rPr lang="en-US" sz="2100" spc="-42" strike="noStrike" u="none">
                <a:solidFill>
                  <a:srgbClr val="222222">
                    <a:alpha val="69804"/>
                  </a:srgbClr>
                </a:solidFill>
                <a:latin typeface="JASO Sans"/>
                <a:ea typeface="JASO Sans"/>
                <a:cs typeface="JASO Sans"/>
                <a:sym typeface="JASO Sans"/>
              </a:rPr>
              <a:t> 입력에 대응하는 창의적인</a:t>
            </a:r>
          </a:p>
          <a:p>
            <a:pPr algn="ctr" marL="0" indent="0" lvl="0">
              <a:lnSpc>
                <a:spcPts val="2940"/>
              </a:lnSpc>
            </a:pPr>
            <a:r>
              <a:rPr lang="en-US" sz="2100" spc="-42" strike="noStrike" u="none">
                <a:solidFill>
                  <a:srgbClr val="222222">
                    <a:alpha val="69804"/>
                  </a:srgbClr>
                </a:solidFill>
                <a:latin typeface="JASO Sans"/>
                <a:ea typeface="JASO Sans"/>
                <a:cs typeface="JASO Sans"/>
                <a:sym typeface="JASO Sans"/>
              </a:rPr>
              <a:t>상황 묘사와 NPC 대사 생성</a:t>
            </a:r>
          </a:p>
        </p:txBody>
      </p:sp>
      <p:sp>
        <p:nvSpPr>
          <p:cNvPr name="TextBox 39" id="39"/>
          <p:cNvSpPr txBox="true"/>
          <p:nvPr/>
        </p:nvSpPr>
        <p:spPr>
          <a:xfrm rot="0">
            <a:off x="7197012" y="5320757"/>
            <a:ext cx="3893976" cy="737235"/>
          </a:xfrm>
          <a:prstGeom prst="rect">
            <a:avLst/>
          </a:prstGeom>
        </p:spPr>
        <p:txBody>
          <a:bodyPr anchor="t" rtlCol="false" tIns="0" lIns="0" bIns="0" rIns="0">
            <a:spAutoFit/>
          </a:bodyPr>
          <a:lstStyle/>
          <a:p>
            <a:pPr algn="ctr" marL="0" indent="0" lvl="0">
              <a:lnSpc>
                <a:spcPts val="2940"/>
              </a:lnSpc>
            </a:pPr>
            <a:r>
              <a:rPr lang="en-US" sz="2100" spc="-73">
                <a:solidFill>
                  <a:srgbClr val="222222">
                    <a:alpha val="61961"/>
                  </a:srgbClr>
                </a:solidFill>
                <a:latin typeface="JASO Sans"/>
                <a:ea typeface="JASO Sans"/>
                <a:cs typeface="JASO Sans"/>
                <a:sym typeface="JASO Sans"/>
              </a:rPr>
              <a:t>서사와</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규칙의</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인과관계</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검증</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및</a:t>
            </a:r>
          </a:p>
          <a:p>
            <a:pPr algn="ctr" marL="0" indent="0" lvl="0">
              <a:lnSpc>
                <a:spcPts val="2940"/>
              </a:lnSpc>
            </a:pPr>
            <a:r>
              <a:rPr lang="en-US" sz="2100" spc="-73" strike="noStrike" u="none">
                <a:solidFill>
                  <a:srgbClr val="222222">
                    <a:alpha val="61961"/>
                  </a:srgbClr>
                </a:solidFill>
                <a:latin typeface="JASO Sans"/>
                <a:ea typeface="JASO Sans"/>
                <a:cs typeface="JASO Sans"/>
                <a:sym typeface="JASO Sans"/>
              </a:rPr>
              <a:t>AI의 서사적 환각 제어</a:t>
            </a:r>
          </a:p>
        </p:txBody>
      </p:sp>
      <p:sp>
        <p:nvSpPr>
          <p:cNvPr name="TextBox 40" id="40"/>
          <p:cNvSpPr txBox="true"/>
          <p:nvPr/>
        </p:nvSpPr>
        <p:spPr>
          <a:xfrm rot="0">
            <a:off x="12887822" y="4260882"/>
            <a:ext cx="2804292"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시스템의 정형</a:t>
            </a:r>
            <a:r>
              <a:rPr lang="en-US" b="true" sz="2749" spc="-140">
                <a:solidFill>
                  <a:srgbClr val="3A59D1"/>
                </a:solidFill>
                <a:latin typeface="JASO Sans Bold"/>
                <a:ea typeface="JASO Sans Bold"/>
                <a:cs typeface="JASO Sans Bold"/>
                <a:sym typeface="JASO Sans Bold"/>
              </a:rPr>
              <a:t> 상태</a:t>
            </a:r>
          </a:p>
        </p:txBody>
      </p:sp>
      <p:sp>
        <p:nvSpPr>
          <p:cNvPr name="TextBox 41" id="41"/>
          <p:cNvSpPr txBox="true"/>
          <p:nvPr/>
        </p:nvSpPr>
        <p:spPr>
          <a:xfrm rot="0">
            <a:off x="12378686" y="5320757"/>
            <a:ext cx="3893976" cy="737235"/>
          </a:xfrm>
          <a:prstGeom prst="rect">
            <a:avLst/>
          </a:prstGeom>
        </p:spPr>
        <p:txBody>
          <a:bodyPr anchor="t" rtlCol="false" tIns="0" lIns="0" bIns="0" rIns="0">
            <a:spAutoFit/>
          </a:bodyPr>
          <a:lstStyle/>
          <a:p>
            <a:pPr algn="ctr" marL="0" indent="0" lvl="0">
              <a:lnSpc>
                <a:spcPts val="2940"/>
              </a:lnSpc>
            </a:pPr>
            <a:r>
              <a:rPr lang="en-US" sz="2100" spc="-42">
                <a:solidFill>
                  <a:srgbClr val="222222">
                    <a:alpha val="69804"/>
                  </a:srgbClr>
                </a:solidFill>
                <a:latin typeface="JASO Sans"/>
                <a:ea typeface="JASO Sans"/>
                <a:cs typeface="JASO Sans"/>
                <a:sym typeface="JASO Sans"/>
              </a:rPr>
              <a:t>HP,</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골드,</a:t>
            </a:r>
            <a:r>
              <a:rPr lang="en-US" sz="2100" spc="-42" strike="noStrike" u="none">
                <a:solidFill>
                  <a:srgbClr val="222222">
                    <a:alpha val="69804"/>
                  </a:srgbClr>
                </a:solidFill>
                <a:latin typeface="JASO Sans"/>
                <a:ea typeface="JASO Sans"/>
                <a:cs typeface="JASO Sans"/>
                <a:sym typeface="JASO Sans"/>
              </a:rPr>
              <a:t> 인</a:t>
            </a:r>
            <a:r>
              <a:rPr lang="en-US" sz="2100" spc="-42" strike="noStrike" u="none">
                <a:solidFill>
                  <a:srgbClr val="222222">
                    <a:alpha val="69804"/>
                  </a:srgbClr>
                </a:solidFill>
                <a:latin typeface="JASO Sans"/>
                <a:ea typeface="JASO Sans"/>
                <a:cs typeface="JASO Sans"/>
                <a:sym typeface="JASO Sans"/>
              </a:rPr>
              <a:t>벤토리</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등</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실제</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게임</a:t>
            </a:r>
          </a:p>
          <a:p>
            <a:pPr algn="ctr" marL="0" indent="0" lvl="0">
              <a:lnSpc>
                <a:spcPts val="2940"/>
              </a:lnSpc>
            </a:pPr>
            <a:r>
              <a:rPr lang="en-US" sz="2100" spc="-42" strike="noStrike" u="none">
                <a:solidFill>
                  <a:srgbClr val="222222">
                    <a:alpha val="69804"/>
                  </a:srgbClr>
                </a:solidFill>
                <a:latin typeface="JASO Sans"/>
                <a:ea typeface="JASO Sans"/>
                <a:cs typeface="JASO Sans"/>
                <a:sym typeface="JASO Sans"/>
              </a:rPr>
              <a:t>로직에 반영되는 절대적 수치 데이터</a:t>
            </a:r>
          </a:p>
        </p:txBody>
      </p:sp>
      <p:sp>
        <p:nvSpPr>
          <p:cNvPr name="TextBox 42" id="42"/>
          <p:cNvSpPr txBox="true"/>
          <p:nvPr/>
        </p:nvSpPr>
        <p:spPr>
          <a:xfrm rot="0">
            <a:off x="5415840" y="7327145"/>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Intent Parsing</a:t>
            </a:r>
          </a:p>
        </p:txBody>
      </p:sp>
      <p:sp>
        <p:nvSpPr>
          <p:cNvPr name="TextBox 43" id="43"/>
          <p:cNvSpPr txBox="true"/>
          <p:nvPr/>
        </p:nvSpPr>
        <p:spPr>
          <a:xfrm rot="0">
            <a:off x="10579864" y="7327145"/>
            <a:ext cx="230795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S</a:t>
            </a:r>
            <a:r>
              <a:rPr lang="en-US" b="true" sz="2749" spc="-140">
                <a:solidFill>
                  <a:srgbClr val="3A59D1"/>
                </a:solidFill>
                <a:latin typeface="JASO Sans Bold"/>
                <a:ea typeface="JASO Sans Bold"/>
                <a:cs typeface="JASO Sans Bold"/>
                <a:sym typeface="JASO Sans Bold"/>
              </a:rPr>
              <a:t>trict Schema Enforcement</a:t>
            </a:r>
          </a:p>
        </p:txBody>
      </p:sp>
      <p:grpSp>
        <p:nvGrpSpPr>
          <p:cNvPr name="Group 44" id="44"/>
          <p:cNvGrpSpPr/>
          <p:nvPr/>
        </p:nvGrpSpPr>
        <p:grpSpPr>
          <a:xfrm rot="0">
            <a:off x="8864171" y="2408197"/>
            <a:ext cx="5739345" cy="1390267"/>
            <a:chOff x="0" y="0"/>
            <a:chExt cx="7652459" cy="1853689"/>
          </a:xfrm>
        </p:grpSpPr>
        <p:grpSp>
          <p:nvGrpSpPr>
            <p:cNvPr name="Group 45" id="45"/>
            <p:cNvGrpSpPr/>
            <p:nvPr/>
          </p:nvGrpSpPr>
          <p:grpSpPr>
            <a:xfrm rot="0">
              <a:off x="0" y="0"/>
              <a:ext cx="7652459" cy="1853689"/>
              <a:chOff x="0" y="0"/>
              <a:chExt cx="1401330" cy="339450"/>
            </a:xfrm>
          </p:grpSpPr>
          <p:sp>
            <p:nvSpPr>
              <p:cNvPr name="Freeform 46" id="46"/>
              <p:cNvSpPr/>
              <p:nvPr/>
            </p:nvSpPr>
            <p:spPr>
              <a:xfrm flipH="false" flipV="false" rot="0">
                <a:off x="0" y="0"/>
                <a:ext cx="1401330" cy="339450"/>
              </a:xfrm>
              <a:custGeom>
                <a:avLst/>
                <a:gdLst/>
                <a:ahLst/>
                <a:cxnLst/>
                <a:rect r="r" b="b" t="t" l="l"/>
                <a:pathLst>
                  <a:path h="339450" w="1401330">
                    <a:moveTo>
                      <a:pt x="0" y="0"/>
                    </a:moveTo>
                    <a:lnTo>
                      <a:pt x="1401330" y="0"/>
                    </a:lnTo>
                    <a:lnTo>
                      <a:pt x="1401330" y="339450"/>
                    </a:lnTo>
                    <a:lnTo>
                      <a:pt x="0" y="339450"/>
                    </a:lnTo>
                    <a:close/>
                  </a:path>
                </a:pathLst>
              </a:custGeom>
              <a:solidFill>
                <a:srgbClr val="13111A"/>
              </a:solidFill>
              <a:ln cap="sq">
                <a:noFill/>
                <a:prstDash val="solid"/>
                <a:miter/>
              </a:ln>
            </p:spPr>
          </p:sp>
          <p:sp>
            <p:nvSpPr>
              <p:cNvPr name="TextBox 47" id="47"/>
              <p:cNvSpPr txBox="true"/>
              <p:nvPr/>
            </p:nvSpPr>
            <p:spPr>
              <a:xfrm>
                <a:off x="0" y="-47625"/>
                <a:ext cx="1401330" cy="387075"/>
              </a:xfrm>
              <a:prstGeom prst="rect">
                <a:avLst/>
              </a:prstGeom>
            </p:spPr>
            <p:txBody>
              <a:bodyPr anchor="ctr" rtlCol="false" tIns="57962" lIns="57962" bIns="57962" rIns="57962"/>
              <a:lstStyle/>
              <a:p>
                <a:pPr algn="ctr">
                  <a:lnSpc>
                    <a:spcPts val="2659"/>
                  </a:lnSpc>
                  <a:spcBef>
                    <a:spcPct val="0"/>
                  </a:spcBef>
                </a:pPr>
              </a:p>
            </p:txBody>
          </p:sp>
        </p:grpSp>
        <p:sp>
          <p:nvSpPr>
            <p:cNvPr name="TextBox 48" id="48"/>
            <p:cNvSpPr txBox="true"/>
            <p:nvPr/>
          </p:nvSpPr>
          <p:spPr>
            <a:xfrm rot="0">
              <a:off x="171671" y="130228"/>
              <a:ext cx="7309118" cy="1571061"/>
            </a:xfrm>
            <a:prstGeom prst="rect">
              <a:avLst/>
            </a:prstGeom>
          </p:spPr>
          <p:txBody>
            <a:bodyPr anchor="t" rtlCol="false" tIns="0" lIns="0" bIns="0" rIns="0">
              <a:spAutoFit/>
            </a:bodyPr>
            <a:lstStyle/>
            <a:p>
              <a:pPr algn="ctr">
                <a:lnSpc>
                  <a:spcPts val="2940"/>
                </a:lnSpc>
                <a:spcBef>
                  <a:spcPct val="0"/>
                </a:spcBef>
              </a:pPr>
              <a:r>
                <a:rPr lang="en-US" b="true" sz="2100" spc="-42">
                  <a:solidFill>
                    <a:srgbClr val="FFFFFF"/>
                  </a:solidFill>
                  <a:latin typeface="JASO Sans Bold"/>
                  <a:ea typeface="JASO Sans Bold"/>
                  <a:cs typeface="JASO Sans Bold"/>
                  <a:sym typeface="JASO Sans Bold"/>
                </a:rPr>
                <a:t>[Data</a:t>
              </a:r>
              <a:r>
                <a:rPr lang="en-US" b="true" sz="2100" spc="-42">
                  <a:solidFill>
                    <a:srgbClr val="FFFFFF"/>
                  </a:solidFill>
                  <a:latin typeface="JASO Sans Bold"/>
                  <a:ea typeface="JASO Sans Bold"/>
                  <a:cs typeface="JASO Sans Bold"/>
                  <a:sym typeface="JASO Sans Bold"/>
                </a:rPr>
                <a:t> Update Logic]</a:t>
              </a:r>
            </a:p>
            <a:p>
              <a:pPr algn="ctr">
                <a:lnSpc>
                  <a:spcPts val="700"/>
                </a:lnSpc>
                <a:spcBef>
                  <a:spcPct val="0"/>
                </a:spcBef>
              </a:pPr>
            </a:p>
            <a:p>
              <a:pPr algn="ctr">
                <a:lnSpc>
                  <a:spcPts val="2940"/>
                </a:lnSpc>
                <a:spcBef>
                  <a:spcPct val="0"/>
                </a:spcBef>
              </a:pPr>
              <a:r>
                <a:rPr lang="en-US" b="true" sz="2100" spc="-42">
                  <a:solidFill>
                    <a:srgbClr val="FFFFFF"/>
                  </a:solidFill>
                  <a:latin typeface="Consolas Bold"/>
                  <a:ea typeface="Consolas Bold"/>
                  <a:cs typeface="Consolas Bold"/>
                  <a:sym typeface="Consolas Bold"/>
                </a:rPr>
                <a:t>Action</a:t>
              </a:r>
              <a:r>
                <a:rPr lang="en-US" sz="2100" spc="-42">
                  <a:solidFill>
                    <a:srgbClr val="FFFFFF"/>
                  </a:solidFill>
                  <a:latin typeface="Consolas"/>
                  <a:ea typeface="Consolas"/>
                  <a:cs typeface="Consolas"/>
                  <a:sym typeface="Consolas"/>
                </a:rPr>
                <a:t>: "플레이어가 치명상을 입음"</a:t>
              </a:r>
            </a:p>
            <a:p>
              <a:pPr algn="ctr">
                <a:lnSpc>
                  <a:spcPts val="2940"/>
                </a:lnSpc>
                <a:spcBef>
                  <a:spcPct val="0"/>
                </a:spcBef>
              </a:pPr>
              <a:r>
                <a:rPr lang="en-US" b="true" sz="2100" spc="-42">
                  <a:solidFill>
                    <a:srgbClr val="FFFFFF"/>
                  </a:solidFill>
                  <a:latin typeface="Consolas Bold"/>
                  <a:ea typeface="Consolas Bold"/>
                  <a:cs typeface="Consolas Bold"/>
                  <a:sym typeface="Consolas Bold"/>
                </a:rPr>
                <a:t>Logic</a:t>
              </a:r>
              <a:r>
                <a:rPr lang="en-US" sz="2100" spc="-42">
                  <a:solidFill>
                    <a:srgbClr val="FFFFFF"/>
                  </a:solidFill>
                  <a:latin typeface="Consolas"/>
                  <a:ea typeface="Consolas"/>
                  <a:cs typeface="Consolas"/>
                  <a:sym typeface="Consolas"/>
                </a:rPr>
                <a:t>: HP: 0 -&gt; </a:t>
              </a:r>
              <a:r>
                <a:rPr lang="en-US" b="true" sz="2100" spc="-42">
                  <a:solidFill>
                    <a:srgbClr val="FFFFFF"/>
                  </a:solidFill>
                  <a:latin typeface="Consolas Bold"/>
                  <a:ea typeface="Consolas Bold"/>
                  <a:cs typeface="Consolas Bold"/>
                  <a:sym typeface="Consolas Bold"/>
                </a:rPr>
                <a:t>Status</a:t>
              </a:r>
              <a:r>
                <a:rPr lang="en-US" sz="2100" spc="-42">
                  <a:solidFill>
                    <a:srgbClr val="FFFFFF"/>
                  </a:solidFill>
                  <a:latin typeface="Consolas"/>
                  <a:ea typeface="Consolas"/>
                  <a:cs typeface="Consolas"/>
                  <a:sym typeface="Consolas"/>
                </a:rPr>
                <a:t>: </a:t>
              </a:r>
              <a:r>
                <a:rPr lang="en-US" b="true" sz="2100" spc="-42">
                  <a:solidFill>
                    <a:srgbClr val="FFFFFF"/>
                  </a:solidFill>
                  <a:latin typeface="Consolas Bold"/>
                  <a:ea typeface="Consolas Bold"/>
                  <a:cs typeface="Consolas Bold"/>
                  <a:sym typeface="Consolas Bold"/>
                </a:rPr>
                <a:t>DEAD </a:t>
              </a:r>
              <a:r>
                <a:rPr lang="en-US" sz="2100" spc="-42">
                  <a:solidFill>
                    <a:srgbClr val="FFFFFF"/>
                  </a:solidFill>
                  <a:latin typeface="Consolas"/>
                  <a:ea typeface="Consolas"/>
                  <a:cs typeface="Consolas"/>
                  <a:sym typeface="Consolas"/>
                </a:rPr>
                <a:t>(강제 반영)</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9617433" y="5901768"/>
            <a:ext cx="7090748" cy="0"/>
          </a:xfrm>
          <a:prstGeom prst="line">
            <a:avLst/>
          </a:prstGeom>
          <a:ln cap="flat" w="9525">
            <a:solidFill>
              <a:srgbClr val="222222">
                <a:alpha val="15686"/>
              </a:srgbClr>
            </a:solidFill>
            <a:prstDash val="solid"/>
            <a:headEnd type="none" len="sm" w="sm"/>
            <a:tailEnd type="none" len="sm" w="sm"/>
          </a:ln>
        </p:spPr>
      </p:sp>
      <p:grpSp>
        <p:nvGrpSpPr>
          <p:cNvPr name="Group 11" id="11"/>
          <p:cNvGrpSpPr/>
          <p:nvPr/>
        </p:nvGrpSpPr>
        <p:grpSpPr>
          <a:xfrm rot="0">
            <a:off x="1579819" y="2636910"/>
            <a:ext cx="7084354" cy="6621390"/>
            <a:chOff x="0" y="0"/>
            <a:chExt cx="1973587" cy="1844613"/>
          </a:xfrm>
        </p:grpSpPr>
        <p:sp>
          <p:nvSpPr>
            <p:cNvPr name="Freeform 12" id="12"/>
            <p:cNvSpPr/>
            <p:nvPr/>
          </p:nvSpPr>
          <p:spPr>
            <a:xfrm flipH="false" flipV="false" rot="0">
              <a:off x="0" y="0"/>
              <a:ext cx="1973587" cy="1844613"/>
            </a:xfrm>
            <a:custGeom>
              <a:avLst/>
              <a:gdLst/>
              <a:ahLst/>
              <a:cxnLst/>
              <a:rect r="r" b="b" t="t" l="l"/>
              <a:pathLst>
                <a:path h="1844613" w="1973587">
                  <a:moveTo>
                    <a:pt x="0" y="0"/>
                  </a:moveTo>
                  <a:lnTo>
                    <a:pt x="1973587" y="0"/>
                  </a:lnTo>
                  <a:lnTo>
                    <a:pt x="1973587" y="1844613"/>
                  </a:lnTo>
                  <a:lnTo>
                    <a:pt x="0" y="1844613"/>
                  </a:lnTo>
                  <a:close/>
                </a:path>
              </a:pathLst>
            </a:custGeom>
            <a:solidFill>
              <a:srgbClr val="E4E7F2"/>
            </a:solidFill>
            <a:ln cap="sq">
              <a:noFill/>
              <a:prstDash val="solid"/>
              <a:miter/>
            </a:ln>
          </p:spPr>
        </p:sp>
        <p:sp>
          <p:nvSpPr>
            <p:cNvPr name="TextBox 13" id="13"/>
            <p:cNvSpPr txBox="true"/>
            <p:nvPr/>
          </p:nvSpPr>
          <p:spPr>
            <a:xfrm>
              <a:off x="0" y="-47625"/>
              <a:ext cx="1973587" cy="189223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18144">
            <a:off x="3187116" y="3602868"/>
            <a:ext cx="3540641" cy="288925"/>
          </a:xfrm>
          <a:prstGeom prst="rect">
            <a:avLst/>
          </a:prstGeom>
        </p:spPr>
        <p:txBody>
          <a:bodyPr anchor="t" rtlCol="false" tIns="0" lIns="0" bIns="0" rIns="0">
            <a:spAutoFit/>
          </a:bodyPr>
          <a:lstStyle/>
          <a:p>
            <a:pPr algn="l" marL="0" indent="0" lvl="0">
              <a:lnSpc>
                <a:spcPts val="2299"/>
              </a:lnSpc>
            </a:pPr>
            <a:r>
              <a:rPr lang="en-US" b="true" sz="1999" spc="-43">
                <a:solidFill>
                  <a:srgbClr val="222222"/>
                </a:solidFill>
                <a:latin typeface="JASO Sans Bold"/>
                <a:ea typeface="JASO Sans Bold"/>
                <a:cs typeface="JASO Sans Bold"/>
                <a:sym typeface="JASO Sans Bold"/>
              </a:rPr>
              <a:t>Turn 10</a:t>
            </a:r>
          </a:p>
        </p:txBody>
      </p:sp>
      <p:sp>
        <p:nvSpPr>
          <p:cNvPr name="TextBox 15" id="15"/>
          <p:cNvSpPr txBox="true"/>
          <p:nvPr/>
        </p:nvSpPr>
        <p:spPr>
          <a:xfrm rot="0">
            <a:off x="9617433" y="7945174"/>
            <a:ext cx="7090748"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세계관 규칙을 무시하고 논리적 모순 발생</a:t>
            </a:r>
          </a:p>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죽은 NPC의 부활 # 존재하지 않는 아이템 언급</a:t>
            </a:r>
          </a:p>
        </p:txBody>
      </p:sp>
      <p:sp>
        <p:nvSpPr>
          <p:cNvPr name="TextBox 16" id="16"/>
          <p:cNvSpPr txBox="true"/>
          <p:nvPr/>
        </p:nvSpPr>
        <p:spPr>
          <a:xfrm rot="-18144">
            <a:off x="9619569" y="7097341"/>
            <a:ext cx="5457156" cy="766763"/>
          </a:xfrm>
          <a:prstGeom prst="rect">
            <a:avLst/>
          </a:prstGeom>
        </p:spPr>
        <p:txBody>
          <a:bodyPr anchor="t" rtlCol="false" tIns="0" lIns="0" bIns="0" rIns="0">
            <a:spAutoFit/>
          </a:bodyPr>
          <a:lstStyle/>
          <a:p>
            <a:pPr algn="l" marL="0" indent="0" lvl="0">
              <a:lnSpc>
                <a:spcPts val="6037"/>
              </a:lnSpc>
            </a:pPr>
            <a:r>
              <a:rPr lang="en-US" b="true" sz="5250" spc="-115">
                <a:solidFill>
                  <a:srgbClr val="222222"/>
                </a:solidFill>
                <a:latin typeface="JASO Sans Bold"/>
                <a:ea typeface="JASO Sans Bold"/>
                <a:cs typeface="JASO Sans Bold"/>
                <a:sym typeface="JASO Sans Bold"/>
              </a:rPr>
              <a:t>환각 현상</a:t>
            </a:r>
          </a:p>
        </p:txBody>
      </p:sp>
      <p:grpSp>
        <p:nvGrpSpPr>
          <p:cNvPr name="Group 17" id="17"/>
          <p:cNvGrpSpPr/>
          <p:nvPr/>
        </p:nvGrpSpPr>
        <p:grpSpPr>
          <a:xfrm rot="0">
            <a:off x="1778957" y="2809694"/>
            <a:ext cx="1091440" cy="10914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C3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sp>
        <p:nvSpPr>
          <p:cNvPr name="Freeform 20" id="20"/>
          <p:cNvSpPr/>
          <p:nvPr/>
        </p:nvSpPr>
        <p:spPr>
          <a:xfrm flipH="true" flipV="true" rot="0">
            <a:off x="2870397" y="3901134"/>
            <a:ext cx="3858098" cy="1466077"/>
          </a:xfrm>
          <a:custGeom>
            <a:avLst/>
            <a:gdLst/>
            <a:ahLst/>
            <a:cxnLst/>
            <a:rect r="r" b="b" t="t" l="l"/>
            <a:pathLst>
              <a:path h="1466077" w="3858098">
                <a:moveTo>
                  <a:pt x="3858098" y="1466078"/>
                </a:moveTo>
                <a:lnTo>
                  <a:pt x="0" y="1466078"/>
                </a:lnTo>
                <a:lnTo>
                  <a:pt x="0" y="0"/>
                </a:lnTo>
                <a:lnTo>
                  <a:pt x="3858098" y="0"/>
                </a:lnTo>
                <a:lnTo>
                  <a:pt x="3858098" y="146607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3186328" y="4026478"/>
            <a:ext cx="4434954" cy="1120140"/>
          </a:xfrm>
          <a:prstGeom prst="rect">
            <a:avLst/>
          </a:prstGeom>
        </p:spPr>
        <p:txBody>
          <a:bodyPr anchor="t" rtlCol="false" tIns="0" lIns="0" bIns="0" rIns="0">
            <a:spAutoFit/>
          </a:bodyPr>
          <a:lstStyle/>
          <a:p>
            <a:pPr algn="l">
              <a:lnSpc>
                <a:spcPts val="4530"/>
              </a:lnSpc>
            </a:pPr>
            <a:r>
              <a:rPr lang="en-US" sz="3000" spc="-105">
                <a:solidFill>
                  <a:srgbClr val="222222">
                    <a:alpha val="61961"/>
                  </a:srgbClr>
                </a:solidFill>
                <a:latin typeface="JASO Sans"/>
                <a:ea typeface="JASO Sans"/>
                <a:cs typeface="JASO Sans"/>
                <a:sym typeface="JASO Sans"/>
              </a:rPr>
              <a:t>당신은 </a:t>
            </a:r>
            <a:r>
              <a:rPr lang="en-US" sz="3000" spc="-105" b="true">
                <a:solidFill>
                  <a:srgbClr val="222222">
                    <a:alpha val="61961"/>
                  </a:srgbClr>
                </a:solidFill>
                <a:latin typeface="JASO Sans Bold"/>
                <a:ea typeface="JASO Sans Bold"/>
                <a:cs typeface="JASO Sans Bold"/>
                <a:sym typeface="JASO Sans Bold"/>
              </a:rPr>
              <a:t>고블린 킹</a:t>
            </a:r>
            <a:r>
              <a:rPr lang="en-US" sz="3000" spc="-105">
                <a:solidFill>
                  <a:srgbClr val="222222">
                    <a:alpha val="61961"/>
                  </a:srgbClr>
                </a:solidFill>
                <a:latin typeface="JASO Sans"/>
                <a:ea typeface="JASO Sans"/>
                <a:cs typeface="JASO Sans"/>
                <a:sym typeface="JASO Sans"/>
              </a:rPr>
              <a:t>을</a:t>
            </a:r>
          </a:p>
          <a:p>
            <a:pPr algn="l">
              <a:lnSpc>
                <a:spcPts val="4530"/>
              </a:lnSpc>
            </a:pPr>
            <a:r>
              <a:rPr lang="en-US" sz="3000" spc="-105">
                <a:solidFill>
                  <a:srgbClr val="222222">
                    <a:alpha val="61961"/>
                  </a:srgbClr>
                </a:solidFill>
                <a:latin typeface="JASO Sans"/>
                <a:ea typeface="JASO Sans"/>
                <a:cs typeface="JASO Sans"/>
                <a:sym typeface="JASO Sans"/>
              </a:rPr>
              <a:t>처치했습니다.</a:t>
            </a:r>
          </a:p>
        </p:txBody>
      </p:sp>
      <p:sp>
        <p:nvSpPr>
          <p:cNvPr name="TextBox 22" id="22"/>
          <p:cNvSpPr txBox="true"/>
          <p:nvPr/>
        </p:nvSpPr>
        <p:spPr>
          <a:xfrm rot="0">
            <a:off x="9617433" y="4470364"/>
            <a:ext cx="7090748"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대화가 길어질수록 초반 설정을 망각함</a:t>
            </a:r>
          </a:p>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맥락 상실 # 장기 기억력 부재 # 일관성 결여</a:t>
            </a:r>
          </a:p>
        </p:txBody>
      </p:sp>
      <p:sp>
        <p:nvSpPr>
          <p:cNvPr name="TextBox 23" id="23"/>
          <p:cNvSpPr txBox="true"/>
          <p:nvPr/>
        </p:nvSpPr>
        <p:spPr>
          <a:xfrm rot="-18144">
            <a:off x="9619569" y="3622530"/>
            <a:ext cx="5457156" cy="766763"/>
          </a:xfrm>
          <a:prstGeom prst="rect">
            <a:avLst/>
          </a:prstGeom>
        </p:spPr>
        <p:txBody>
          <a:bodyPr anchor="t" rtlCol="false" tIns="0" lIns="0" bIns="0" rIns="0">
            <a:spAutoFit/>
          </a:bodyPr>
          <a:lstStyle/>
          <a:p>
            <a:pPr algn="l" marL="0" indent="0" lvl="0">
              <a:lnSpc>
                <a:spcPts val="6037"/>
              </a:lnSpc>
            </a:pPr>
            <a:r>
              <a:rPr lang="en-US" b="true" sz="5250" spc="-115">
                <a:solidFill>
                  <a:srgbClr val="222222"/>
                </a:solidFill>
                <a:latin typeface="JASO Sans Bold"/>
                <a:ea typeface="JASO Sans Bold"/>
                <a:cs typeface="JASO Sans Bold"/>
                <a:sym typeface="JASO Sans Bold"/>
              </a:rPr>
              <a:t>서사 붕괴</a:t>
            </a:r>
          </a:p>
        </p:txBody>
      </p:sp>
      <p:sp>
        <p:nvSpPr>
          <p:cNvPr name="TextBox 24" id="2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02</a:t>
            </a:r>
          </a:p>
        </p:txBody>
      </p:sp>
      <p:sp>
        <p:nvSpPr>
          <p:cNvPr name="TextBox 25" id="25"/>
          <p:cNvSpPr txBox="true"/>
          <p:nvPr/>
        </p:nvSpPr>
        <p:spPr>
          <a:xfrm rot="-18144">
            <a:off x="1518341" y="923066"/>
            <a:ext cx="988379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기존 생성형 AI 서사의 치명적 한계</a:t>
            </a:r>
          </a:p>
        </p:txBody>
      </p:sp>
      <p:sp>
        <p:nvSpPr>
          <p:cNvPr name="TextBox 26" id="26"/>
          <p:cNvSpPr txBox="true"/>
          <p:nvPr/>
        </p:nvSpPr>
        <p:spPr>
          <a:xfrm rot="-18144">
            <a:off x="9618229" y="3143228"/>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Point </a:t>
            </a:r>
            <a:r>
              <a:rPr lang="en-US" b="true" sz="1945" spc="-13">
                <a:solidFill>
                  <a:srgbClr val="3A59D1"/>
                </a:solidFill>
                <a:latin typeface="Poppins Semi-Bold"/>
                <a:ea typeface="Poppins Semi-Bold"/>
                <a:cs typeface="Poppins Semi-Bold"/>
                <a:sym typeface="Poppins Semi-Bold"/>
              </a:rPr>
              <a:t>1</a:t>
            </a:r>
          </a:p>
        </p:txBody>
      </p:sp>
      <p:sp>
        <p:nvSpPr>
          <p:cNvPr name="TextBox 27" id="27"/>
          <p:cNvSpPr txBox="true"/>
          <p:nvPr/>
        </p:nvSpPr>
        <p:spPr>
          <a:xfrm rot="-18144">
            <a:off x="9618229" y="6618039"/>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Point 2</a:t>
            </a:r>
          </a:p>
        </p:txBody>
      </p:sp>
      <p:sp>
        <p:nvSpPr>
          <p:cNvPr name="TextBox 28" id="28"/>
          <p:cNvSpPr txBox="true"/>
          <p:nvPr/>
        </p:nvSpPr>
        <p:spPr>
          <a:xfrm rot="-18144">
            <a:off x="2065011" y="3071252"/>
            <a:ext cx="519433" cy="587375"/>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a:t>
            </a:r>
          </a:p>
        </p:txBody>
      </p:sp>
      <p:sp>
        <p:nvSpPr>
          <p:cNvPr name="Freeform 29" id="29"/>
          <p:cNvSpPr/>
          <p:nvPr/>
        </p:nvSpPr>
        <p:spPr>
          <a:xfrm flipH="true" flipV="true" rot="0">
            <a:off x="2870397" y="6445015"/>
            <a:ext cx="3858098" cy="1466077"/>
          </a:xfrm>
          <a:custGeom>
            <a:avLst/>
            <a:gdLst/>
            <a:ahLst/>
            <a:cxnLst/>
            <a:rect r="r" b="b" t="t" l="l"/>
            <a:pathLst>
              <a:path h="1466077" w="3858098">
                <a:moveTo>
                  <a:pt x="3858098" y="1466077"/>
                </a:moveTo>
                <a:lnTo>
                  <a:pt x="0" y="1466077"/>
                </a:lnTo>
                <a:lnTo>
                  <a:pt x="0" y="0"/>
                </a:lnTo>
                <a:lnTo>
                  <a:pt x="3858098" y="0"/>
                </a:lnTo>
                <a:lnTo>
                  <a:pt x="3858098" y="146607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1778957" y="5434976"/>
            <a:ext cx="1091440" cy="109144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C30"/>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sp>
        <p:nvSpPr>
          <p:cNvPr name="TextBox 33" id="33"/>
          <p:cNvSpPr txBox="true"/>
          <p:nvPr/>
        </p:nvSpPr>
        <p:spPr>
          <a:xfrm rot="-18144">
            <a:off x="2065011" y="5696534"/>
            <a:ext cx="519433" cy="587375"/>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a:t>
            </a:r>
          </a:p>
        </p:txBody>
      </p:sp>
      <p:sp>
        <p:nvSpPr>
          <p:cNvPr name="TextBox 34" id="34"/>
          <p:cNvSpPr txBox="true"/>
          <p:nvPr/>
        </p:nvSpPr>
        <p:spPr>
          <a:xfrm rot="0">
            <a:off x="3186328" y="6570358"/>
            <a:ext cx="4434954" cy="1120140"/>
          </a:xfrm>
          <a:prstGeom prst="rect">
            <a:avLst/>
          </a:prstGeom>
        </p:spPr>
        <p:txBody>
          <a:bodyPr anchor="t" rtlCol="false" tIns="0" lIns="0" bIns="0" rIns="0">
            <a:spAutoFit/>
          </a:bodyPr>
          <a:lstStyle/>
          <a:p>
            <a:pPr algn="l">
              <a:lnSpc>
                <a:spcPts val="4530"/>
              </a:lnSpc>
            </a:pPr>
            <a:r>
              <a:rPr lang="en-US" sz="3000" spc="-105" b="true">
                <a:solidFill>
                  <a:srgbClr val="222222">
                    <a:alpha val="61961"/>
                  </a:srgbClr>
                </a:solidFill>
                <a:latin typeface="JASO Sans Bold"/>
                <a:ea typeface="JASO Sans Bold"/>
                <a:cs typeface="JASO Sans Bold"/>
                <a:sym typeface="JASO Sans Bold"/>
              </a:rPr>
              <a:t>고블린 킹</a:t>
            </a:r>
            <a:r>
              <a:rPr lang="en-US" sz="3000" spc="-105">
                <a:solidFill>
                  <a:srgbClr val="222222">
                    <a:alpha val="61961"/>
                  </a:srgbClr>
                </a:solidFill>
                <a:latin typeface="JASO Sans"/>
                <a:ea typeface="JASO Sans"/>
                <a:cs typeface="JASO Sans"/>
                <a:sym typeface="JASO Sans"/>
              </a:rPr>
              <a:t>이 나타나</a:t>
            </a:r>
          </a:p>
          <a:p>
            <a:pPr algn="l">
              <a:lnSpc>
                <a:spcPts val="4530"/>
              </a:lnSpc>
            </a:pPr>
            <a:r>
              <a:rPr lang="en-US" sz="3000" spc="-105">
                <a:solidFill>
                  <a:srgbClr val="222222">
                    <a:alpha val="61961"/>
                  </a:srgbClr>
                </a:solidFill>
                <a:latin typeface="JASO Sans"/>
                <a:ea typeface="JASO Sans"/>
                <a:cs typeface="JASO Sans"/>
                <a:sym typeface="JASO Sans"/>
              </a:rPr>
              <a:t>인사를 건넵니다.</a:t>
            </a:r>
          </a:p>
        </p:txBody>
      </p:sp>
      <p:sp>
        <p:nvSpPr>
          <p:cNvPr name="TextBox 35" id="35"/>
          <p:cNvSpPr txBox="true"/>
          <p:nvPr/>
        </p:nvSpPr>
        <p:spPr>
          <a:xfrm rot="-18144">
            <a:off x="3187116" y="6145575"/>
            <a:ext cx="3540641" cy="288925"/>
          </a:xfrm>
          <a:prstGeom prst="rect">
            <a:avLst/>
          </a:prstGeom>
        </p:spPr>
        <p:txBody>
          <a:bodyPr anchor="t" rtlCol="false" tIns="0" lIns="0" bIns="0" rIns="0">
            <a:spAutoFit/>
          </a:bodyPr>
          <a:lstStyle/>
          <a:p>
            <a:pPr algn="l" marL="0" indent="0" lvl="0">
              <a:lnSpc>
                <a:spcPts val="2299"/>
              </a:lnSpc>
            </a:pPr>
            <a:r>
              <a:rPr lang="en-US" b="true" sz="1999" spc="-43">
                <a:solidFill>
                  <a:srgbClr val="222222"/>
                </a:solidFill>
                <a:latin typeface="JASO Sans Bold"/>
                <a:ea typeface="JASO Sans Bold"/>
                <a:cs typeface="JASO Sans Bold"/>
                <a:sym typeface="JASO Sans Bold"/>
              </a:rPr>
              <a:t>Turn 50</a:t>
            </a:r>
          </a:p>
        </p:txBody>
      </p:sp>
      <p:sp>
        <p:nvSpPr>
          <p:cNvPr name="TextBox 36" id="36"/>
          <p:cNvSpPr txBox="true"/>
          <p:nvPr/>
        </p:nvSpPr>
        <p:spPr>
          <a:xfrm rot="0">
            <a:off x="3639289" y="8206367"/>
            <a:ext cx="2989957" cy="741680"/>
          </a:xfrm>
          <a:prstGeom prst="rect">
            <a:avLst/>
          </a:prstGeom>
        </p:spPr>
        <p:txBody>
          <a:bodyPr anchor="t" rtlCol="false" tIns="0" lIns="0" bIns="0" rIns="0">
            <a:spAutoFit/>
          </a:bodyPr>
          <a:lstStyle/>
          <a:p>
            <a:pPr algn="ctr">
              <a:lnSpc>
                <a:spcPts val="6159"/>
              </a:lnSpc>
              <a:spcBef>
                <a:spcPct val="0"/>
              </a:spcBef>
            </a:pPr>
            <a:r>
              <a:rPr lang="en-US" b="true" sz="3999" spc="-67">
                <a:solidFill>
                  <a:srgbClr val="F62F2F"/>
                </a:solidFill>
                <a:latin typeface="JASO Sans Bold"/>
                <a:ea typeface="JASO Sans Bold"/>
                <a:cs typeface="JASO Sans Bold"/>
                <a:sym typeface="JASO Sans Bold"/>
              </a:rPr>
              <a:t>→ 몰입도</a:t>
            </a:r>
            <a:r>
              <a:rPr lang="en-US" b="true" sz="3999" spc="-67">
                <a:solidFill>
                  <a:srgbClr val="F62F2F"/>
                </a:solidFill>
                <a:latin typeface="JASO Sans Bold"/>
                <a:ea typeface="JASO Sans Bold"/>
                <a:cs typeface="JASO Sans Bold"/>
                <a:sym typeface="JASO Sans Bold"/>
              </a:rPr>
              <a:t> 파괴</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633424" y="3551961"/>
            <a:ext cx="2750356" cy="2455318"/>
          </a:xfrm>
          <a:custGeom>
            <a:avLst/>
            <a:gdLst/>
            <a:ahLst/>
            <a:cxnLst/>
            <a:rect r="r" b="b" t="t" l="l"/>
            <a:pathLst>
              <a:path h="2455318" w="2750356">
                <a:moveTo>
                  <a:pt x="0" y="0"/>
                </a:moveTo>
                <a:lnTo>
                  <a:pt x="2750357" y="0"/>
                </a:lnTo>
                <a:lnTo>
                  <a:pt x="2750357" y="2455319"/>
                </a:lnTo>
                <a:lnTo>
                  <a:pt x="0" y="245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536946" y="3624690"/>
            <a:ext cx="3261896" cy="2455318"/>
          </a:xfrm>
          <a:custGeom>
            <a:avLst/>
            <a:gdLst/>
            <a:ahLst/>
            <a:cxnLst/>
            <a:rect r="r" b="b" t="t" l="l"/>
            <a:pathLst>
              <a:path h="2455318" w="3261896">
                <a:moveTo>
                  <a:pt x="0" y="0"/>
                </a:moveTo>
                <a:lnTo>
                  <a:pt x="3261896" y="0"/>
                </a:lnTo>
                <a:lnTo>
                  <a:pt x="3261896" y="2455318"/>
                </a:lnTo>
                <a:lnTo>
                  <a:pt x="0" y="24553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259777" y="3664547"/>
            <a:ext cx="2134815" cy="2342733"/>
          </a:xfrm>
          <a:custGeom>
            <a:avLst/>
            <a:gdLst/>
            <a:ahLst/>
            <a:cxnLst/>
            <a:rect r="r" b="b" t="t" l="l"/>
            <a:pathLst>
              <a:path h="2342733" w="2134815">
                <a:moveTo>
                  <a:pt x="0" y="0"/>
                </a:moveTo>
                <a:lnTo>
                  <a:pt x="2134815" y="0"/>
                </a:lnTo>
                <a:lnTo>
                  <a:pt x="2134815" y="2342733"/>
                </a:lnTo>
                <a:lnTo>
                  <a:pt x="0" y="23427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20</a:t>
            </a:r>
          </a:p>
        </p:txBody>
      </p:sp>
      <p:sp>
        <p:nvSpPr>
          <p:cNvPr name="TextBox 23" id="23"/>
          <p:cNvSpPr txBox="true"/>
          <p:nvPr/>
        </p:nvSpPr>
        <p:spPr>
          <a:xfrm rot="-18144">
            <a:off x="1518370" y="934116"/>
            <a:ext cx="569647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영속화 전략</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실시간 스냅샷과 엄격한</a:t>
            </a:r>
            <a:r>
              <a:rPr lang="en-US" b="true" sz="3000" spc="-105">
                <a:solidFill>
                  <a:srgbClr val="000000"/>
                </a:solidFill>
                <a:latin typeface="JASO Sans Bold"/>
                <a:ea typeface="JASO Sans Bold"/>
                <a:cs typeface="JASO Sans Bold"/>
                <a:sym typeface="JASO Sans Bold"/>
              </a:rPr>
              <a:t> 스키마 검증으로 구축한 끊김 없는 게임 환경</a:t>
            </a:r>
          </a:p>
        </p:txBody>
      </p:sp>
      <p:sp>
        <p:nvSpPr>
          <p:cNvPr name="TextBox 25" id="25"/>
          <p:cNvSpPr txBox="true"/>
          <p:nvPr/>
        </p:nvSpPr>
        <p:spPr>
          <a:xfrm rot="0">
            <a:off x="2371312" y="7006544"/>
            <a:ext cx="3180492"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PostgreSQL JSONB를 활용한</a:t>
            </a:r>
          </a:p>
          <a:p>
            <a:pPr algn="ctr">
              <a:lnSpc>
                <a:spcPts val="3069"/>
              </a:lnSpc>
            </a:pPr>
            <a:r>
              <a:rPr lang="en-US" sz="2032" spc="-71">
                <a:solidFill>
                  <a:srgbClr val="222222">
                    <a:alpha val="61961"/>
                  </a:srgbClr>
                </a:solidFill>
                <a:latin typeface="JASO Sans"/>
                <a:ea typeface="JASO Sans"/>
                <a:cs typeface="JASO Sans"/>
                <a:sym typeface="JASO Sans"/>
              </a:rPr>
              <a:t>정형/비정형 데이터 통합 관리</a:t>
            </a:r>
          </a:p>
        </p:txBody>
      </p:sp>
      <p:sp>
        <p:nvSpPr>
          <p:cNvPr name="TextBox 26" id="26"/>
          <p:cNvSpPr txBox="true"/>
          <p:nvPr/>
        </p:nvSpPr>
        <p:spPr>
          <a:xfrm rot="0">
            <a:off x="7151746" y="7006544"/>
            <a:ext cx="398450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모든 행동 직후 실시간 스냅샷 기록으로</a:t>
            </a:r>
          </a:p>
          <a:p>
            <a:pPr algn="ctr">
              <a:lnSpc>
                <a:spcPts val="3069"/>
              </a:lnSpc>
            </a:pPr>
            <a:r>
              <a:rPr lang="en-US" sz="2032" spc="-71">
                <a:solidFill>
                  <a:srgbClr val="222222">
                    <a:alpha val="61961"/>
                  </a:srgbClr>
                </a:solidFill>
                <a:latin typeface="JASO Sans"/>
                <a:ea typeface="JASO Sans"/>
                <a:cs typeface="JASO Sans"/>
                <a:sym typeface="JASO Sans"/>
              </a:rPr>
              <a:t>0% 데이터 유실 실현</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DB-객체 간 1:1 매칭 및 로드 시</a:t>
            </a:r>
          </a:p>
          <a:p>
            <a:pPr algn="ctr">
              <a:lnSpc>
                <a:spcPts val="3069"/>
              </a:lnSpc>
            </a:pPr>
            <a:r>
              <a:rPr lang="en-US" sz="2032" spc="-71">
                <a:solidFill>
                  <a:srgbClr val="222222">
                    <a:alpha val="61961"/>
                  </a:srgbClr>
                </a:solidFill>
                <a:latin typeface="JASO Sans"/>
                <a:ea typeface="JASO Sans"/>
                <a:cs typeface="JASO Sans"/>
                <a:sym typeface="JASO Sans"/>
              </a:rPr>
              <a:t>실시간 스키마 검증 수행</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Hybrid Storage</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State Snapshot</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Integrity Check</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809669" y="3419553"/>
            <a:ext cx="3122240" cy="2611328"/>
          </a:xfrm>
          <a:custGeom>
            <a:avLst/>
            <a:gdLst/>
            <a:ahLst/>
            <a:cxnLst/>
            <a:rect r="r" b="b" t="t" l="l"/>
            <a:pathLst>
              <a:path h="2611328" w="3122240">
                <a:moveTo>
                  <a:pt x="0" y="0"/>
                </a:moveTo>
                <a:lnTo>
                  <a:pt x="3122240" y="0"/>
                </a:lnTo>
                <a:lnTo>
                  <a:pt x="3122240" y="2611328"/>
                </a:lnTo>
                <a:lnTo>
                  <a:pt x="0" y="2611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803137" y="2980972"/>
            <a:ext cx="2681726" cy="3092325"/>
          </a:xfrm>
          <a:custGeom>
            <a:avLst/>
            <a:gdLst/>
            <a:ahLst/>
            <a:cxnLst/>
            <a:rect r="r" b="b" t="t" l="l"/>
            <a:pathLst>
              <a:path h="3092325" w="2681726">
                <a:moveTo>
                  <a:pt x="0" y="0"/>
                </a:moveTo>
                <a:lnTo>
                  <a:pt x="2681726" y="0"/>
                </a:lnTo>
                <a:lnTo>
                  <a:pt x="2681726" y="3092324"/>
                </a:lnTo>
                <a:lnTo>
                  <a:pt x="0" y="3092324"/>
                </a:lnTo>
                <a:lnTo>
                  <a:pt x="0" y="0"/>
                </a:lnTo>
                <a:close/>
              </a:path>
            </a:pathLst>
          </a:custGeom>
          <a:blipFill>
            <a:blip r:embed="rId7"/>
            <a:stretch>
              <a:fillRect l="0" t="0" r="0" b="0"/>
            </a:stretch>
          </a:blipFill>
        </p:spPr>
      </p:sp>
      <p:sp>
        <p:nvSpPr>
          <p:cNvPr name="Freeform 12" id="12"/>
          <p:cNvSpPr/>
          <p:nvPr/>
        </p:nvSpPr>
        <p:spPr>
          <a:xfrm flipH="false" flipV="false" rot="0">
            <a:off x="13351888" y="2980972"/>
            <a:ext cx="3456701" cy="3227694"/>
          </a:xfrm>
          <a:custGeom>
            <a:avLst/>
            <a:gdLst/>
            <a:ahLst/>
            <a:cxnLst/>
            <a:rect r="r" b="b" t="t" l="l"/>
            <a:pathLst>
              <a:path h="3227694" w="3456701">
                <a:moveTo>
                  <a:pt x="0" y="0"/>
                </a:moveTo>
                <a:lnTo>
                  <a:pt x="3456701" y="0"/>
                </a:lnTo>
                <a:lnTo>
                  <a:pt x="3456701" y="3227694"/>
                </a:lnTo>
                <a:lnTo>
                  <a:pt x="0" y="3227694"/>
                </a:lnTo>
                <a:lnTo>
                  <a:pt x="0" y="0"/>
                </a:lnTo>
                <a:close/>
              </a:path>
            </a:pathLst>
          </a:custGeom>
          <a:blipFill>
            <a:blip r:embed="rId8"/>
            <a:stretch>
              <a:fillRect l="0" t="0" r="0" b="0"/>
            </a:stretch>
          </a:blipFill>
        </p:spPr>
      </p:sp>
      <p:sp>
        <p:nvSpPr>
          <p:cNvPr name="Freeform 13" id="13"/>
          <p:cNvSpPr/>
          <p:nvPr/>
        </p:nvSpPr>
        <p:spPr>
          <a:xfrm flipH="false" flipV="false" rot="0">
            <a:off x="5255428"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21</a:t>
            </a:r>
          </a:p>
        </p:txBody>
      </p:sp>
      <p:sp>
        <p:nvSpPr>
          <p:cNvPr name="TextBox 15" id="15"/>
          <p:cNvSpPr txBox="true"/>
          <p:nvPr/>
        </p:nvSpPr>
        <p:spPr>
          <a:xfrm rot="-18144">
            <a:off x="1518364" y="932152"/>
            <a:ext cx="6440949"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RAG 지식베이스 구축</a:t>
            </a:r>
          </a:p>
        </p:txBody>
      </p:sp>
      <p:sp>
        <p:nvSpPr>
          <p:cNvPr name="TextBox 16" id="16"/>
          <p:cNvSpPr txBox="true"/>
          <p:nvPr/>
        </p:nvSpPr>
        <p:spPr>
          <a:xfrm rot="0">
            <a:off x="1516104"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방대</a:t>
            </a:r>
            <a:r>
              <a:rPr lang="en-US" b="true" sz="3000" spc="-105">
                <a:solidFill>
                  <a:srgbClr val="000000"/>
                </a:solidFill>
                <a:latin typeface="JASO Sans Bold"/>
                <a:ea typeface="JASO Sans Bold"/>
                <a:cs typeface="JASO Sans Bold"/>
                <a:sym typeface="JASO Sans Bold"/>
              </a:rPr>
              <a:t>한 세계관 데이터</a:t>
            </a:r>
          </a:p>
        </p:txBody>
      </p:sp>
      <p:sp>
        <p:nvSpPr>
          <p:cNvPr name="TextBox 17" id="17"/>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Qdrant (Vector DB)</a:t>
            </a:r>
          </a:p>
        </p:txBody>
      </p:sp>
      <p:sp>
        <p:nvSpPr>
          <p:cNvPr name="TextBox 18" id="18"/>
          <p:cNvSpPr txBox="true"/>
          <p:nvPr/>
        </p:nvSpPr>
        <p:spPr>
          <a:xfrm rot="0">
            <a:off x="13064027"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최적화된</a:t>
            </a:r>
            <a:r>
              <a:rPr lang="en-US" b="true" sz="3000" spc="-105">
                <a:solidFill>
                  <a:srgbClr val="000000"/>
                </a:solidFill>
                <a:latin typeface="JASO Sans Bold"/>
                <a:ea typeface="JASO Sans Bold"/>
                <a:cs typeface="JASO Sans Bold"/>
                <a:sym typeface="JASO Sans Bold"/>
              </a:rPr>
              <a:t> 컨텍스트</a:t>
            </a:r>
          </a:p>
        </p:txBody>
      </p:sp>
      <p:sp>
        <p:nvSpPr>
          <p:cNvPr name="Freeform 19" id="19"/>
          <p:cNvSpPr/>
          <p:nvPr/>
        </p:nvSpPr>
        <p:spPr>
          <a:xfrm flipH="false" flipV="false" rot="0">
            <a:off x="10839837"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불필요한 노이즈</a:t>
            </a:r>
            <a:r>
              <a:rPr lang="en-US" b="true" sz="3499" spc="-122">
                <a:solidFill>
                  <a:srgbClr val="000000"/>
                </a:solidFill>
                <a:latin typeface="JASO Sans Bold"/>
                <a:ea typeface="JASO Sans Bold"/>
                <a:cs typeface="JASO Sans Bold"/>
                <a:sym typeface="JASO Sans Bold"/>
              </a:rPr>
              <a:t>는 제거하고, LLM에는 오직 핵심 지식만을 전달</a:t>
            </a:r>
          </a:p>
        </p:txBody>
      </p:sp>
      <p:sp>
        <p:nvSpPr>
          <p:cNvPr name="AutoShape 21" id="21"/>
          <p:cNvSpPr/>
          <p:nvPr/>
        </p:nvSpPr>
        <p:spPr>
          <a:xfrm flipH="true">
            <a:off x="11927900" y="3785995"/>
            <a:ext cx="0" cy="582021"/>
          </a:xfrm>
          <a:prstGeom prst="line">
            <a:avLst/>
          </a:prstGeom>
          <a:ln cap="flat" w="38100">
            <a:solidFill>
              <a:srgbClr val="222222"/>
            </a:solidFill>
            <a:prstDash val="sysDot"/>
            <a:headEnd type="none" len="sm" w="sm"/>
            <a:tailEnd type="none" len="sm" w="sm"/>
          </a:ln>
        </p:spPr>
      </p:sp>
      <p:sp>
        <p:nvSpPr>
          <p:cNvPr name="TextBox 22" id="22"/>
          <p:cNvSpPr txBox="true"/>
          <p:nvPr/>
        </p:nvSpPr>
        <p:spPr>
          <a:xfrm rot="0">
            <a:off x="10839837" y="3143374"/>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유사도</a:t>
            </a:r>
            <a:r>
              <a:rPr lang="en-US" b="true" sz="2749" spc="-140">
                <a:solidFill>
                  <a:srgbClr val="3A59D1"/>
                </a:solidFill>
                <a:latin typeface="JASO Sans Bold"/>
                <a:ea typeface="JASO Sans Bold"/>
                <a:cs typeface="JASO Sans Bold"/>
                <a:sym typeface="JASO Sans Bold"/>
              </a:rPr>
              <a:t> 검색</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124780"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839837"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815376" y="3256722"/>
            <a:ext cx="2688703" cy="2540825"/>
          </a:xfrm>
          <a:custGeom>
            <a:avLst/>
            <a:gdLst/>
            <a:ahLst/>
            <a:cxnLst/>
            <a:rect r="r" b="b" t="t" l="l"/>
            <a:pathLst>
              <a:path h="2540825" w="2688703">
                <a:moveTo>
                  <a:pt x="0" y="0"/>
                </a:moveTo>
                <a:lnTo>
                  <a:pt x="2688703" y="0"/>
                </a:lnTo>
                <a:lnTo>
                  <a:pt x="2688703" y="2540824"/>
                </a:lnTo>
                <a:lnTo>
                  <a:pt x="0" y="2540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3572777" y="3162939"/>
            <a:ext cx="2688703" cy="2728389"/>
          </a:xfrm>
          <a:custGeom>
            <a:avLst/>
            <a:gdLst/>
            <a:ahLst/>
            <a:cxnLst/>
            <a:rect r="r" b="b" t="t" l="l"/>
            <a:pathLst>
              <a:path h="2728389" w="2688703">
                <a:moveTo>
                  <a:pt x="0" y="0"/>
                </a:moveTo>
                <a:lnTo>
                  <a:pt x="2688704" y="0"/>
                </a:lnTo>
                <a:lnTo>
                  <a:pt x="2688704" y="2728389"/>
                </a:lnTo>
                <a:lnTo>
                  <a:pt x="0" y="2728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2080037" y="3114346"/>
            <a:ext cx="2578338" cy="2825575"/>
          </a:xfrm>
          <a:custGeom>
            <a:avLst/>
            <a:gdLst/>
            <a:ahLst/>
            <a:cxnLst/>
            <a:rect r="r" b="b" t="t" l="l"/>
            <a:pathLst>
              <a:path h="2825575" w="2578338">
                <a:moveTo>
                  <a:pt x="0" y="0"/>
                </a:moveTo>
                <a:lnTo>
                  <a:pt x="2578338" y="0"/>
                </a:lnTo>
                <a:lnTo>
                  <a:pt x="2578338" y="2825576"/>
                </a:lnTo>
                <a:lnTo>
                  <a:pt x="0" y="28255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22</a:t>
            </a:r>
          </a:p>
        </p:txBody>
      </p:sp>
      <p:sp>
        <p:nvSpPr>
          <p:cNvPr name="TextBox 16" id="16"/>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변환 로직</a:t>
            </a:r>
          </a:p>
        </p:txBody>
      </p:sp>
      <p:sp>
        <p:nvSpPr>
          <p:cNvPr name="TextBox 17" id="17"/>
          <p:cNvSpPr txBox="true"/>
          <p:nvPr/>
        </p:nvSpPr>
        <p:spPr>
          <a:xfrm rot="0">
            <a:off x="1516104"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Input:</a:t>
            </a:r>
            <a:r>
              <a:rPr lang="en-US" b="true" sz="3000" spc="-105">
                <a:solidFill>
                  <a:srgbClr val="000000"/>
                </a:solidFill>
                <a:latin typeface="JASO Sans Bold"/>
                <a:ea typeface="JASO Sans Bold"/>
                <a:cs typeface="JASO Sans Bold"/>
                <a:sym typeface="JASO Sans Bold"/>
              </a:rPr>
              <a:t> Idea</a:t>
            </a:r>
          </a:p>
        </p:txBody>
      </p:sp>
      <p:sp>
        <p:nvSpPr>
          <p:cNvPr name="TextBox 18" id="18"/>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Process: Engine</a:t>
            </a:r>
          </a:p>
        </p:txBody>
      </p:sp>
      <p:sp>
        <p:nvSpPr>
          <p:cNvPr name="TextBox 19" id="19"/>
          <p:cNvSpPr txBox="true"/>
          <p:nvPr/>
        </p:nvSpPr>
        <p:spPr>
          <a:xfrm rot="0">
            <a:off x="13064027"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Output:</a:t>
            </a:r>
            <a:r>
              <a:rPr lang="en-US" b="true" sz="3000" spc="-105">
                <a:solidFill>
                  <a:srgbClr val="000000"/>
                </a:solidFill>
                <a:latin typeface="JASO Sans Bold"/>
                <a:ea typeface="JASO Sans Bold"/>
                <a:cs typeface="JASO Sans Bold"/>
                <a:sym typeface="JASO Sans Bold"/>
              </a:rPr>
              <a:t> Graph</a:t>
            </a:r>
          </a:p>
        </p:txBody>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비정형 아이디어를</a:t>
            </a:r>
            <a:r>
              <a:rPr lang="en-US" b="true" sz="3499" spc="-122">
                <a:solidFill>
                  <a:srgbClr val="000000"/>
                </a:solidFill>
                <a:latin typeface="JASO Sans Bold"/>
                <a:ea typeface="JASO Sans Bold"/>
                <a:cs typeface="JASO Sans Bold"/>
                <a:sym typeface="JASO Sans Bold"/>
              </a:rPr>
              <a:t> 정교한 </a:t>
            </a:r>
            <a:r>
              <a:rPr lang="en-US" b="true" sz="3499" spc="-122">
                <a:solidFill>
                  <a:srgbClr val="3A59D1"/>
                </a:solidFill>
                <a:latin typeface="JASO Sans Bold"/>
                <a:ea typeface="JASO Sans Bold"/>
                <a:cs typeface="JASO Sans Bold"/>
                <a:sym typeface="JASO Sans Bold"/>
              </a:rPr>
              <a:t>서사 그래프</a:t>
            </a:r>
            <a:r>
              <a:rPr lang="en-US" b="true" sz="3499" spc="-122">
                <a:solidFill>
                  <a:srgbClr val="000000"/>
                </a:solidFill>
                <a:latin typeface="JASO Sans Bold"/>
                <a:ea typeface="JASO Sans Bold"/>
                <a:cs typeface="JASO Sans Bold"/>
                <a:sym typeface="JASO Sans Bold"/>
              </a:rPr>
              <a:t>로 치환하는 </a:t>
            </a:r>
            <a:r>
              <a:rPr lang="en-US" b="true" sz="3499" spc="-122">
                <a:solidFill>
                  <a:srgbClr val="3A59D1"/>
                </a:solidFill>
                <a:latin typeface="JASO Sans Bold"/>
                <a:ea typeface="JASO Sans Bold"/>
                <a:cs typeface="JASO Sans Bold"/>
                <a:sym typeface="JASO Sans Bold"/>
              </a:rPr>
              <a:t>지능형 데이터 빌더</a:t>
            </a:r>
          </a:p>
        </p:txBody>
      </p:sp>
      <p:sp>
        <p:nvSpPr>
          <p:cNvPr name="TextBox 21" id="21"/>
          <p:cNvSpPr txBox="true"/>
          <p:nvPr/>
        </p:nvSpPr>
        <p:spPr>
          <a:xfrm rot="0">
            <a:off x="7712820" y="2565706"/>
            <a:ext cx="289381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3A59D1"/>
                </a:solidFill>
                <a:latin typeface="JASO Sans Bold"/>
                <a:ea typeface="JASO Sans Bold"/>
                <a:cs typeface="JASO Sans Bold"/>
                <a:sym typeface="JASO Sans Bold"/>
              </a:rPr>
              <a:t>builder_agent.py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3621993">
            <a:off x="5672610" y="5785506"/>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974302" y="8276563"/>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7215905">
            <a:off x="8257103" y="5793800"/>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286120" y="2720182"/>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110239" y="8075884"/>
            <a:ext cx="2098250"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Backend</a:t>
            </a:r>
          </a:p>
        </p:txBody>
      </p:sp>
      <p:sp>
        <p:nvSpPr>
          <p:cNvPr name="TextBox 15" id="15"/>
          <p:cNvSpPr txBox="true"/>
          <p:nvPr/>
        </p:nvSpPr>
        <p:spPr>
          <a:xfrm rot="0">
            <a:off x="11414589" y="8075884"/>
            <a:ext cx="2333144"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AI Engine</a:t>
            </a:r>
          </a:p>
        </p:txBody>
      </p:sp>
      <p:sp>
        <p:nvSpPr>
          <p:cNvPr name="Freeform 16" id="16"/>
          <p:cNvSpPr/>
          <p:nvPr/>
        </p:nvSpPr>
        <p:spPr>
          <a:xfrm flipH="false" flipV="false" rot="0">
            <a:off x="10994823" y="7772253"/>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573026" y="7772253"/>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7716212" y="5560738"/>
            <a:ext cx="2162607" cy="2162607"/>
          </a:xfrm>
          <a:custGeom>
            <a:avLst/>
            <a:gdLst/>
            <a:ahLst/>
            <a:cxnLst/>
            <a:rect r="r" b="b" t="t" l="l"/>
            <a:pathLst>
              <a:path h="2162607" w="2162607">
                <a:moveTo>
                  <a:pt x="0" y="0"/>
                </a:moveTo>
                <a:lnTo>
                  <a:pt x="2162607" y="0"/>
                </a:lnTo>
                <a:lnTo>
                  <a:pt x="2162607" y="2162606"/>
                </a:lnTo>
                <a:lnTo>
                  <a:pt x="0" y="21626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23</a:t>
            </a:r>
          </a:p>
        </p:txBody>
      </p:sp>
      <p:sp>
        <p:nvSpPr>
          <p:cNvPr name="TextBox 20" id="20"/>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동기화 프로세스</a:t>
            </a:r>
          </a:p>
        </p:txBody>
      </p:sp>
      <p:sp>
        <p:nvSpPr>
          <p:cNvPr name="TextBox 21" id="21"/>
          <p:cNvSpPr txBox="true"/>
          <p:nvPr/>
        </p:nvSpPr>
        <p:spPr>
          <a:xfrm rot="0">
            <a:off x="7716212" y="3023812"/>
            <a:ext cx="2312493"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Frontend</a:t>
            </a:r>
          </a:p>
        </p:txBody>
      </p:sp>
      <p:sp>
        <p:nvSpPr>
          <p:cNvPr name="TextBox 22" id="22"/>
          <p:cNvSpPr txBox="true"/>
          <p:nvPr/>
        </p:nvSpPr>
        <p:spPr>
          <a:xfrm rot="0">
            <a:off x="7219759" y="7651069"/>
            <a:ext cx="3301008"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enrich_world_state</a:t>
            </a:r>
          </a:p>
        </p:txBody>
      </p:sp>
      <p:sp>
        <p:nvSpPr>
          <p:cNvPr name="TextBox 23" id="23"/>
          <p:cNvSpPr txBox="true"/>
          <p:nvPr/>
        </p:nvSpPr>
        <p:spPr>
          <a:xfrm rot="0">
            <a:off x="10637725" y="2842202"/>
            <a:ext cx="4426893"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사용자의 입력 수렴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실시간 상태(HP, 로그) 시각화</a:t>
            </a:r>
          </a:p>
        </p:txBody>
      </p:sp>
      <p:sp>
        <p:nvSpPr>
          <p:cNvPr name="TextBox 24" id="24"/>
          <p:cNvSpPr txBox="true"/>
          <p:nvPr/>
        </p:nvSpPr>
        <p:spPr>
          <a:xfrm rot="0">
            <a:off x="3464042" y="6471138"/>
            <a:ext cx="3281660"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비즈니스 로직 수행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DB 정합성 관리</a:t>
            </a:r>
          </a:p>
        </p:txBody>
      </p:sp>
      <p:sp>
        <p:nvSpPr>
          <p:cNvPr name="TextBox 25" id="25"/>
          <p:cNvSpPr txBox="true"/>
          <p:nvPr/>
        </p:nvSpPr>
        <p:spPr>
          <a:xfrm rot="0">
            <a:off x="11054940" y="6471138"/>
            <a:ext cx="4969073"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WorldState 기반의 서사 생성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논리적 결과 도출</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23631" y="2806359"/>
            <a:ext cx="6677129" cy="4933423"/>
            <a:chOff x="0" y="0"/>
            <a:chExt cx="1860141" cy="1374373"/>
          </a:xfrm>
        </p:grpSpPr>
        <p:sp>
          <p:nvSpPr>
            <p:cNvPr name="Freeform 11" id="11"/>
            <p:cNvSpPr/>
            <p:nvPr/>
          </p:nvSpPr>
          <p:spPr>
            <a:xfrm flipH="false" flipV="false" rot="0">
              <a:off x="0" y="0"/>
              <a:ext cx="1860141" cy="1374373"/>
            </a:xfrm>
            <a:custGeom>
              <a:avLst/>
              <a:gdLst/>
              <a:ahLst/>
              <a:cxnLst/>
              <a:rect r="r" b="b" t="t" l="l"/>
              <a:pathLst>
                <a:path h="1374373" w="1860141">
                  <a:moveTo>
                    <a:pt x="0" y="0"/>
                  </a:moveTo>
                  <a:lnTo>
                    <a:pt x="1860141" y="0"/>
                  </a:lnTo>
                  <a:lnTo>
                    <a:pt x="1860141" y="1374373"/>
                  </a:lnTo>
                  <a:lnTo>
                    <a:pt x="0" y="1374373"/>
                  </a:lnTo>
                  <a:close/>
                </a:path>
              </a:pathLst>
            </a:custGeom>
            <a:solidFill>
              <a:srgbClr val="E4E7F2"/>
            </a:solidFill>
            <a:ln cap="sq">
              <a:noFill/>
              <a:prstDash val="solid"/>
              <a:miter/>
            </a:ln>
          </p:spPr>
        </p:sp>
        <p:sp>
          <p:nvSpPr>
            <p:cNvPr name="TextBox 12" id="12"/>
            <p:cNvSpPr txBox="true"/>
            <p:nvPr/>
          </p:nvSpPr>
          <p:spPr>
            <a:xfrm>
              <a:off x="0" y="-47625"/>
              <a:ext cx="1860141" cy="142199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103674" y="2806359"/>
            <a:ext cx="6660696" cy="4933423"/>
            <a:chOff x="0" y="0"/>
            <a:chExt cx="1855563" cy="1374373"/>
          </a:xfrm>
        </p:grpSpPr>
        <p:sp>
          <p:nvSpPr>
            <p:cNvPr name="Freeform 14" id="14"/>
            <p:cNvSpPr/>
            <p:nvPr/>
          </p:nvSpPr>
          <p:spPr>
            <a:xfrm flipH="false" flipV="false" rot="0">
              <a:off x="0" y="0"/>
              <a:ext cx="1855563" cy="1374373"/>
            </a:xfrm>
            <a:custGeom>
              <a:avLst/>
              <a:gdLst/>
              <a:ahLst/>
              <a:cxnLst/>
              <a:rect r="r" b="b" t="t" l="l"/>
              <a:pathLst>
                <a:path h="1374373" w="1855563">
                  <a:moveTo>
                    <a:pt x="0" y="0"/>
                  </a:moveTo>
                  <a:lnTo>
                    <a:pt x="1855563" y="0"/>
                  </a:lnTo>
                  <a:lnTo>
                    <a:pt x="1855563" y="1374373"/>
                  </a:lnTo>
                  <a:lnTo>
                    <a:pt x="0" y="1374373"/>
                  </a:lnTo>
                  <a:close/>
                </a:path>
              </a:pathLst>
            </a:custGeom>
            <a:solidFill>
              <a:srgbClr val="DEDEDE">
                <a:alpha val="63922"/>
              </a:srgbClr>
            </a:solidFill>
            <a:ln cap="sq">
              <a:noFill/>
              <a:prstDash val="solid"/>
              <a:miter/>
            </a:ln>
          </p:spPr>
        </p:sp>
        <p:sp>
          <p:nvSpPr>
            <p:cNvPr name="TextBox 15" id="15"/>
            <p:cNvSpPr txBox="true"/>
            <p:nvPr/>
          </p:nvSpPr>
          <p:spPr>
            <a:xfrm>
              <a:off x="0" y="-47625"/>
              <a:ext cx="1855563" cy="14219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2043357" y="4611022"/>
            <a:ext cx="5282868" cy="0"/>
          </a:xfrm>
          <a:prstGeom prst="line">
            <a:avLst/>
          </a:prstGeom>
          <a:ln cap="rnd" w="9525">
            <a:solidFill>
              <a:srgbClr val="3A59D1">
                <a:alpha val="49804"/>
              </a:srgbClr>
            </a:solidFill>
            <a:prstDash val="solid"/>
            <a:headEnd type="none" len="sm" w="sm"/>
            <a:tailEnd type="none" len="sm" w="sm"/>
          </a:ln>
        </p:spPr>
      </p:sp>
      <p:sp>
        <p:nvSpPr>
          <p:cNvPr name="AutoShape 17" id="17"/>
          <p:cNvSpPr/>
          <p:nvPr/>
        </p:nvSpPr>
        <p:spPr>
          <a:xfrm>
            <a:off x="10615183" y="4606259"/>
            <a:ext cx="5282868" cy="0"/>
          </a:xfrm>
          <a:prstGeom prst="line">
            <a:avLst/>
          </a:prstGeom>
          <a:ln cap="rnd" w="9525">
            <a:solidFill>
              <a:srgbClr val="3A59D1">
                <a:alpha val="49804"/>
              </a:srgbClr>
            </a:solidFill>
            <a:prstDash val="solid"/>
            <a:headEnd type="none" len="sm" w="sm"/>
            <a:tailEnd type="none" len="sm" w="sm"/>
          </a:ln>
        </p:spPr>
      </p:sp>
      <p:sp>
        <p:nvSpPr>
          <p:cNvPr name="Freeform 18" id="18"/>
          <p:cNvSpPr/>
          <p:nvPr/>
        </p:nvSpPr>
        <p:spPr>
          <a:xfrm flipH="false" flipV="false" rot="0">
            <a:off x="7857843" y="5025359"/>
            <a:ext cx="2572314" cy="1758820"/>
          </a:xfrm>
          <a:custGeom>
            <a:avLst/>
            <a:gdLst/>
            <a:ahLst/>
            <a:cxnLst/>
            <a:rect r="r" b="b" t="t" l="l"/>
            <a:pathLst>
              <a:path h="1758820" w="2572314">
                <a:moveTo>
                  <a:pt x="0" y="0"/>
                </a:moveTo>
                <a:lnTo>
                  <a:pt x="2572314" y="0"/>
                </a:lnTo>
                <a:lnTo>
                  <a:pt x="2572314" y="1758820"/>
                </a:lnTo>
                <a:lnTo>
                  <a:pt x="0" y="17588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24</a:t>
            </a:r>
          </a:p>
        </p:txBody>
      </p:sp>
      <p:sp>
        <p:nvSpPr>
          <p:cNvPr name="TextBox 20" id="20"/>
          <p:cNvSpPr txBox="true"/>
          <p:nvPr/>
        </p:nvSpPr>
        <p:spPr>
          <a:xfrm rot="-18144">
            <a:off x="1518370" y="934201"/>
            <a:ext cx="5664407"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서사 컨텍스트 주입</a:t>
            </a:r>
          </a:p>
        </p:txBody>
      </p:sp>
      <p:sp>
        <p:nvSpPr>
          <p:cNvPr name="TextBox 21" id="21"/>
          <p:cNvSpPr txBox="true"/>
          <p:nvPr/>
        </p:nvSpPr>
        <p:spPr>
          <a:xfrm rot="0">
            <a:off x="2193031" y="4768184"/>
            <a:ext cx="5338329" cy="2653651"/>
          </a:xfrm>
          <a:prstGeom prst="rect">
            <a:avLst/>
          </a:prstGeom>
        </p:spPr>
        <p:txBody>
          <a:bodyPr anchor="t" rtlCol="false" tIns="0" lIns="0" bIns="0" rIns="0">
            <a:spAutoFit/>
          </a:bodyPr>
          <a:lstStyle/>
          <a:p>
            <a:pPr algn="l">
              <a:lnSpc>
                <a:spcPts val="3069"/>
              </a:lnSpc>
            </a:pP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"world_state": {</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hp</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10</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"max_hp": 100,</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location</a:t>
            </a:r>
            <a:r>
              <a:rPr lang="en-US" sz="2032" spc="-71">
                <a:solidFill>
                  <a:srgbClr val="000000">
                    <a:alpha val="61961"/>
                  </a:srgbClr>
                </a:solidFill>
                <a:latin typeface="JASO Sans"/>
                <a:ea typeface="JASO Sans"/>
                <a:cs typeface="JASO Sans"/>
                <a:sym typeface="JASO Sans"/>
              </a:rPr>
              <a:t>"</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불타는 성곽</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status</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중독됨</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a:t>
            </a:r>
          </a:p>
        </p:txBody>
      </p:sp>
      <p:sp>
        <p:nvSpPr>
          <p:cNvPr name="TextBox 22" id="22"/>
          <p:cNvSpPr txBox="true"/>
          <p:nvPr/>
        </p:nvSpPr>
        <p:spPr>
          <a:xfrm rot="0">
            <a:off x="10950174" y="4958684"/>
            <a:ext cx="4967695" cy="2272651"/>
          </a:xfrm>
          <a:prstGeom prst="rect">
            <a:avLst/>
          </a:prstGeom>
        </p:spPr>
        <p:txBody>
          <a:bodyPr anchor="t" rtlCol="false" tIns="0" lIns="0" bIns="0" rIns="0">
            <a:spAutoFit/>
          </a:bodyPr>
          <a:lstStyle/>
          <a:p>
            <a:pPr algn="l">
              <a:lnSpc>
                <a:spcPts val="3069"/>
              </a:lnSpc>
            </a:pPr>
            <a:r>
              <a:rPr lang="en-US" sz="2032" spc="-71">
                <a:solidFill>
                  <a:srgbClr val="000000">
                    <a:alpha val="61961"/>
                  </a:srgbClr>
                </a:solidFill>
                <a:latin typeface="JASO Sans"/>
                <a:ea typeface="JASO Sans"/>
                <a:cs typeface="JASO Sans"/>
                <a:sym typeface="JASO Sans"/>
              </a:rPr>
              <a:t>"매캐한 연기가 자욱한 </a:t>
            </a:r>
            <a:r>
              <a:rPr lang="en-US" sz="2032" spc="-71" b="true">
                <a:solidFill>
                  <a:srgbClr val="000000">
                    <a:alpha val="61961"/>
                  </a:srgbClr>
                </a:solidFill>
                <a:latin typeface="JASO Sans Bold"/>
                <a:ea typeface="JASO Sans Bold"/>
                <a:cs typeface="JASO Sans Bold"/>
                <a:sym typeface="JASO Sans Bold"/>
              </a:rPr>
              <a:t>불타는 성곽</a:t>
            </a:r>
            <a:r>
              <a:rPr lang="en-US" sz="2032" spc="-71">
                <a:solidFill>
                  <a:srgbClr val="000000">
                    <a:alpha val="61961"/>
                  </a:srgbClr>
                </a:solidFill>
                <a:latin typeface="JASO Sans"/>
                <a:ea typeface="JASO Sans"/>
                <a:cs typeface="JASO Sans"/>
                <a:sym typeface="JASO Sans"/>
              </a:rPr>
              <a:t>의 중심에서</a:t>
            </a:r>
          </a:p>
          <a:p>
            <a:pPr algn="l">
              <a:lnSpc>
                <a:spcPts val="3069"/>
              </a:lnSpc>
            </a:pPr>
            <a:r>
              <a:rPr lang="en-US" sz="2032" spc="-71">
                <a:solidFill>
                  <a:srgbClr val="000000">
                    <a:alpha val="61961"/>
                  </a:srgbClr>
                </a:solidFill>
                <a:latin typeface="JASO Sans"/>
                <a:ea typeface="JASO Sans"/>
                <a:cs typeface="JASO Sans"/>
                <a:sym typeface="JASO Sans"/>
              </a:rPr>
              <a:t>당신은 무거운 몸을 이끌고 비틀거립니다.</a:t>
            </a:r>
          </a:p>
          <a:p>
            <a:pPr algn="l">
              <a:lnSpc>
                <a:spcPts val="3069"/>
              </a:lnSpc>
            </a:pPr>
          </a:p>
          <a:p>
            <a:pPr algn="l">
              <a:lnSpc>
                <a:spcPts val="3069"/>
              </a:lnSpc>
            </a:pPr>
            <a:r>
              <a:rPr lang="en-US" sz="2032" spc="-71">
                <a:solidFill>
                  <a:srgbClr val="000000">
                    <a:alpha val="61961"/>
                  </a:srgbClr>
                </a:solidFill>
                <a:latin typeface="JASO Sans"/>
                <a:ea typeface="JASO Sans"/>
                <a:cs typeface="JASO Sans"/>
                <a:sym typeface="JASO Sans"/>
              </a:rPr>
              <a:t>전체 100의 생명력 중 단 </a:t>
            </a:r>
            <a:r>
              <a:rPr lang="en-US" sz="2032" spc="-71" b="true">
                <a:solidFill>
                  <a:srgbClr val="000000">
                    <a:alpha val="61961"/>
                  </a:srgbClr>
                </a:solidFill>
                <a:latin typeface="JASO Sans Bold"/>
                <a:ea typeface="JASO Sans Bold"/>
                <a:cs typeface="JASO Sans Bold"/>
                <a:sym typeface="JASO Sans Bold"/>
              </a:rPr>
              <a:t>10</a:t>
            </a:r>
            <a:r>
              <a:rPr lang="en-US" sz="2032" spc="-71">
                <a:solidFill>
                  <a:srgbClr val="000000">
                    <a:alpha val="61961"/>
                  </a:srgbClr>
                </a:solidFill>
                <a:latin typeface="JASO Sans"/>
                <a:ea typeface="JASO Sans"/>
                <a:cs typeface="JASO Sans"/>
                <a:sym typeface="JASO Sans"/>
              </a:rPr>
              <a:t>만이 남은 절체절명의</a:t>
            </a:r>
          </a:p>
          <a:p>
            <a:pPr algn="l">
              <a:lnSpc>
                <a:spcPts val="3069"/>
              </a:lnSpc>
            </a:pPr>
            <a:r>
              <a:rPr lang="en-US" sz="2032" spc="-71">
                <a:solidFill>
                  <a:srgbClr val="000000">
                    <a:alpha val="61961"/>
                  </a:srgbClr>
                </a:solidFill>
                <a:latin typeface="JASO Sans"/>
                <a:ea typeface="JASO Sans"/>
                <a:cs typeface="JASO Sans"/>
                <a:sym typeface="JASO Sans"/>
              </a:rPr>
              <a:t>위기, 설상가상으로 온몸에 퍼진 </a:t>
            </a:r>
            <a:r>
              <a:rPr lang="en-US" sz="2032" spc="-71" b="true">
                <a:solidFill>
                  <a:srgbClr val="000000">
                    <a:alpha val="61961"/>
                  </a:srgbClr>
                </a:solidFill>
                <a:latin typeface="JASO Sans Bold"/>
                <a:ea typeface="JASO Sans Bold"/>
                <a:cs typeface="JASO Sans Bold"/>
                <a:sym typeface="JASO Sans Bold"/>
              </a:rPr>
              <a:t>중독</a:t>
            </a:r>
            <a:r>
              <a:rPr lang="en-US" sz="2032" spc="-71">
                <a:solidFill>
                  <a:srgbClr val="000000">
                    <a:alpha val="61961"/>
                  </a:srgbClr>
                </a:solidFill>
                <a:latin typeface="JASO Sans"/>
                <a:ea typeface="JASO Sans"/>
                <a:cs typeface="JASO Sans"/>
                <a:sym typeface="JASO Sans"/>
              </a:rPr>
              <a:t>의 고통이</a:t>
            </a:r>
          </a:p>
          <a:p>
            <a:pPr algn="l">
              <a:lnSpc>
                <a:spcPts val="3069"/>
              </a:lnSpc>
            </a:pPr>
            <a:r>
              <a:rPr lang="en-US" sz="2032" spc="-71">
                <a:solidFill>
                  <a:srgbClr val="000000">
                    <a:alpha val="61961"/>
                  </a:srgbClr>
                </a:solidFill>
                <a:latin typeface="JASO Sans"/>
                <a:ea typeface="JASO Sans"/>
                <a:cs typeface="JASO Sans"/>
                <a:sym typeface="JASO Sans"/>
              </a:rPr>
              <a:t>당신의 감각을 마비시키기 시작합니다."</a:t>
            </a:r>
          </a:p>
        </p:txBody>
      </p:sp>
      <p:sp>
        <p:nvSpPr>
          <p:cNvPr name="TextBox 23" id="23"/>
          <p:cNvSpPr txBox="true"/>
          <p:nvPr/>
        </p:nvSpPr>
        <p:spPr>
          <a:xfrm rot="-18144">
            <a:off x="2306071" y="3792560"/>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시스템 데이터 (JSON)</a:t>
            </a:r>
          </a:p>
        </p:txBody>
      </p:sp>
      <p:sp>
        <p:nvSpPr>
          <p:cNvPr name="TextBox 24" id="24"/>
          <p:cNvSpPr txBox="true"/>
          <p:nvPr/>
        </p:nvSpPr>
        <p:spPr>
          <a:xfrm rot="-18144">
            <a:off x="2414779" y="3347550"/>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25" id="25"/>
          <p:cNvSpPr txBox="true"/>
          <p:nvPr/>
        </p:nvSpPr>
        <p:spPr>
          <a:xfrm rot="-18144">
            <a:off x="10877897" y="3787797"/>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 마스터의 서사</a:t>
            </a:r>
          </a:p>
        </p:txBody>
      </p:sp>
      <p:sp>
        <p:nvSpPr>
          <p:cNvPr name="TextBox 26" id="26"/>
          <p:cNvSpPr txBox="true"/>
          <p:nvPr/>
        </p:nvSpPr>
        <p:spPr>
          <a:xfrm rot="-18144">
            <a:off x="10986605" y="3342787"/>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02</a:t>
            </a:r>
          </a:p>
        </p:txBody>
      </p:sp>
      <p:sp>
        <p:nvSpPr>
          <p:cNvPr name="TextBox 27" id="27"/>
          <p:cNvSpPr txBox="true"/>
          <p:nvPr/>
        </p:nvSpPr>
        <p:spPr>
          <a:xfrm rot="0">
            <a:off x="1814291" y="8244607"/>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데이터를</a:t>
            </a:r>
            <a:r>
              <a:rPr lang="en-US" b="true" sz="3499" spc="-122">
                <a:solidFill>
                  <a:srgbClr val="000000"/>
                </a:solidFill>
                <a:latin typeface="JASO Sans Bold"/>
                <a:ea typeface="JASO Sans Bold"/>
                <a:cs typeface="JASO Sans Bold"/>
                <a:sym typeface="JASO Sans Bold"/>
              </a:rPr>
              <a:t> '절대적 진실'로 규정하여 AI의 환각(Hallucination)을 원천 차단</a:t>
            </a:r>
          </a:p>
        </p:txBody>
      </p:sp>
      <p:sp>
        <p:nvSpPr>
          <p:cNvPr name="TextBox 28" id="28"/>
          <p:cNvSpPr txBox="true"/>
          <p:nvPr/>
        </p:nvSpPr>
        <p:spPr>
          <a:xfrm rot="0">
            <a:off x="7617771" y="6941139"/>
            <a:ext cx="3052459"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Context</a:t>
            </a:r>
            <a:r>
              <a:rPr lang="en-US" b="true" sz="2749" spc="-140">
                <a:solidFill>
                  <a:srgbClr val="3A59D1"/>
                </a:solidFill>
                <a:latin typeface="JASO Sans Bold"/>
                <a:ea typeface="JASO Sans Bold"/>
                <a:cs typeface="JASO Sans Bold"/>
                <a:sym typeface="JASO Sans Bold"/>
              </a:rPr>
              <a:t> Injection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04</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핵심 에이전트</a:t>
            </a:r>
          </a:p>
        </p:txBody>
      </p:sp>
      <p:sp>
        <p:nvSpPr>
          <p:cNvPr name="TextBox 8" id="8"/>
          <p:cNvSpPr txBox="true"/>
          <p:nvPr/>
        </p:nvSpPr>
        <p:spPr>
          <a:xfrm rot="0">
            <a:off x="11766058" y="8159766"/>
            <a:ext cx="4921761" cy="1127109"/>
          </a:xfrm>
          <a:prstGeom prst="rect">
            <a:avLst/>
          </a:prstGeom>
        </p:spPr>
        <p:txBody>
          <a:bodyPr anchor="t" rtlCol="false" tIns="0" lIns="0" bIns="0" rIns="0">
            <a:spAutoFit/>
          </a:bodyPr>
          <a:lstStyle/>
          <a:p>
            <a:pPr algn="l">
              <a:lnSpc>
                <a:spcPts val="3018"/>
              </a:lnSpc>
            </a:pPr>
            <a:r>
              <a:rPr lang="en-US" sz="1785" spc="-35">
                <a:solidFill>
                  <a:srgbClr val="FFFFFF"/>
                </a:solidFill>
                <a:latin typeface="Nanum Square"/>
                <a:ea typeface="Nanum Square"/>
                <a:cs typeface="Nanum Square"/>
                <a:sym typeface="Nanum Square"/>
              </a:rPr>
              <a:t>시나리오 설계, 서사 전개, 정합성 검증을</a:t>
            </a:r>
          </a:p>
          <a:p>
            <a:pPr algn="l">
              <a:lnSpc>
                <a:spcPts val="3018"/>
              </a:lnSpc>
            </a:pPr>
            <a:r>
              <a:rPr lang="en-US" sz="1785" spc="-35">
                <a:solidFill>
                  <a:srgbClr val="FFFFFF"/>
                </a:solidFill>
                <a:latin typeface="Nanum Square"/>
                <a:ea typeface="Nanum Square"/>
                <a:cs typeface="Nanum Square"/>
                <a:sym typeface="Nanum Square"/>
              </a:rPr>
              <a:t>자율적으로 수행하는 세 가지 핵심 AI 에이전트의</a:t>
            </a:r>
          </a:p>
          <a:p>
            <a:pPr algn="l">
              <a:lnSpc>
                <a:spcPts val="3018"/>
              </a:lnSpc>
            </a:pPr>
            <a:r>
              <a:rPr lang="en-US" sz="1785" spc="-35">
                <a:solidFill>
                  <a:srgbClr val="FFFFFF"/>
                </a:solidFill>
                <a:latin typeface="Nanum Square"/>
                <a:ea typeface="Nanum Square"/>
                <a:cs typeface="Nanum Square"/>
                <a:sym typeface="Nanum Square"/>
              </a:rPr>
              <a:t>협업 체계</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7468644" y="3056885"/>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2610230" y="6045852"/>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468644" y="6046335"/>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2327557" y="6045852"/>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4" id="14"/>
          <p:cNvSpPr/>
          <p:nvPr/>
        </p:nvSpPr>
        <p:spPr>
          <a:xfrm>
            <a:off x="4285336" y="5321918"/>
            <a:ext cx="9717328" cy="0"/>
          </a:xfrm>
          <a:prstGeom prst="line">
            <a:avLst/>
          </a:prstGeom>
          <a:ln cap="rnd" w="142875">
            <a:solidFill>
              <a:srgbClr val="222222"/>
            </a:solidFill>
            <a:prstDash val="solid"/>
            <a:headEnd type="none" len="sm" w="sm"/>
            <a:tailEnd type="none" len="sm" w="sm"/>
          </a:ln>
        </p:spPr>
      </p:sp>
      <p:sp>
        <p:nvSpPr>
          <p:cNvPr name="AutoShape 15" id="15"/>
          <p:cNvSpPr/>
          <p:nvPr/>
        </p:nvSpPr>
        <p:spPr>
          <a:xfrm>
            <a:off x="9144000" y="4493184"/>
            <a:ext cx="0" cy="1663336"/>
          </a:xfrm>
          <a:prstGeom prst="line">
            <a:avLst/>
          </a:prstGeom>
          <a:ln cap="rnd" w="142875">
            <a:solidFill>
              <a:srgbClr val="222222"/>
            </a:solidFill>
            <a:prstDash val="solid"/>
            <a:headEnd type="none" len="sm" w="sm"/>
            <a:tailEnd type="triangle" len="med" w="lg"/>
          </a:ln>
        </p:spPr>
      </p:sp>
      <p:sp>
        <p:nvSpPr>
          <p:cNvPr name="AutoShape 16" id="16"/>
          <p:cNvSpPr/>
          <p:nvPr/>
        </p:nvSpPr>
        <p:spPr>
          <a:xfrm flipH="true">
            <a:off x="4285336" y="5250959"/>
            <a:ext cx="6720" cy="905561"/>
          </a:xfrm>
          <a:prstGeom prst="line">
            <a:avLst/>
          </a:prstGeom>
          <a:ln cap="rnd" w="142875">
            <a:solidFill>
              <a:srgbClr val="222222"/>
            </a:solidFill>
            <a:prstDash val="solid"/>
            <a:headEnd type="none" len="sm" w="sm"/>
            <a:tailEnd type="triangle" len="med" w="lg"/>
          </a:ln>
        </p:spPr>
      </p:sp>
      <p:sp>
        <p:nvSpPr>
          <p:cNvPr name="AutoShape 17" id="17"/>
          <p:cNvSpPr/>
          <p:nvPr/>
        </p:nvSpPr>
        <p:spPr>
          <a:xfrm flipH="true">
            <a:off x="14004967" y="5251489"/>
            <a:ext cx="6720" cy="905561"/>
          </a:xfrm>
          <a:prstGeom prst="line">
            <a:avLst/>
          </a:prstGeom>
          <a:ln cap="rnd" w="142875">
            <a:solidFill>
              <a:srgbClr val="222222"/>
            </a:solidFill>
            <a:prstDash val="solid"/>
            <a:headEnd type="none" len="sm" w="sm"/>
            <a:tailEnd type="triangle" len="med" w="lg"/>
          </a:ln>
        </p:spPr>
      </p:sp>
      <p:sp>
        <p:nvSpPr>
          <p:cNvPr name="Freeform 18" id="18"/>
          <p:cNvSpPr/>
          <p:nvPr/>
        </p:nvSpPr>
        <p:spPr>
          <a:xfrm flipH="true" flipV="false" rot="-1426672">
            <a:off x="5380314" y="2988879"/>
            <a:ext cx="2613548" cy="1365579"/>
          </a:xfrm>
          <a:custGeom>
            <a:avLst/>
            <a:gdLst/>
            <a:ahLst/>
            <a:cxnLst/>
            <a:rect r="r" b="b" t="t" l="l"/>
            <a:pathLst>
              <a:path h="1365579" w="2613548">
                <a:moveTo>
                  <a:pt x="2613548" y="0"/>
                </a:moveTo>
                <a:lnTo>
                  <a:pt x="0" y="0"/>
                </a:lnTo>
                <a:lnTo>
                  <a:pt x="0" y="1365579"/>
                </a:lnTo>
                <a:lnTo>
                  <a:pt x="2613548" y="1365579"/>
                </a:lnTo>
                <a:lnTo>
                  <a:pt x="2613548"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26</a:t>
            </a:r>
          </a:p>
        </p:txBody>
      </p:sp>
      <p:sp>
        <p:nvSpPr>
          <p:cNvPr name="TextBox 20" id="20"/>
          <p:cNvSpPr txBox="true"/>
          <p:nvPr/>
        </p:nvSpPr>
        <p:spPr>
          <a:xfrm rot="-18144">
            <a:off x="1518361" y="930670"/>
            <a:ext cx="7002326"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에이전트 아키텍처 개요</a:t>
            </a:r>
          </a:p>
        </p:txBody>
      </p:sp>
      <p:sp>
        <p:nvSpPr>
          <p:cNvPr name="TextBox 21" id="21"/>
          <p:cNvSpPr txBox="true"/>
          <p:nvPr/>
        </p:nvSpPr>
        <p:spPr>
          <a:xfrm rot="0">
            <a:off x="7707516" y="3452593"/>
            <a:ext cx="2872969" cy="654431"/>
          </a:xfrm>
          <a:prstGeom prst="rect">
            <a:avLst/>
          </a:prstGeom>
        </p:spPr>
        <p:txBody>
          <a:bodyPr anchor="t" rtlCol="false" tIns="0" lIns="0" bIns="0" rIns="0">
            <a:spAutoFit/>
          </a:bodyPr>
          <a:lstStyle/>
          <a:p>
            <a:pPr algn="ctr">
              <a:lnSpc>
                <a:spcPts val="5586"/>
              </a:lnSpc>
              <a:spcBef>
                <a:spcPct val="0"/>
              </a:spcBef>
            </a:pPr>
            <a:r>
              <a:rPr lang="en-US" b="true" sz="3699" spc="-129">
                <a:solidFill>
                  <a:srgbClr val="000000"/>
                </a:solidFill>
                <a:latin typeface="JASO Sans Bold"/>
                <a:ea typeface="JASO Sans Bold"/>
                <a:cs typeface="JASO Sans Bold"/>
                <a:sym typeface="JASO Sans Bold"/>
              </a:rPr>
              <a:t>Orchestrator </a:t>
            </a:r>
          </a:p>
        </p:txBody>
      </p:sp>
      <p:sp>
        <p:nvSpPr>
          <p:cNvPr name="TextBox 22" id="22"/>
          <p:cNvSpPr txBox="true"/>
          <p:nvPr/>
        </p:nvSpPr>
        <p:spPr>
          <a:xfrm rot="0">
            <a:off x="2610230" y="6494698"/>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Builder</a:t>
            </a:r>
          </a:p>
        </p:txBody>
      </p:sp>
      <p:sp>
        <p:nvSpPr>
          <p:cNvPr name="TextBox 23" id="23"/>
          <p:cNvSpPr txBox="true"/>
          <p:nvPr/>
        </p:nvSpPr>
        <p:spPr>
          <a:xfrm rot="0">
            <a:off x="7468644" y="6495181"/>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a:t>
            </a:r>
          </a:p>
        </p:txBody>
      </p:sp>
      <p:sp>
        <p:nvSpPr>
          <p:cNvPr name="TextBox 24" id="24"/>
          <p:cNvSpPr txBox="true"/>
          <p:nvPr/>
        </p:nvSpPr>
        <p:spPr>
          <a:xfrm rot="0">
            <a:off x="12327557" y="6494698"/>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Validator</a:t>
            </a:r>
          </a:p>
        </p:txBody>
      </p:sp>
      <p:sp>
        <p:nvSpPr>
          <p:cNvPr name="TextBox 25" id="25"/>
          <p:cNvSpPr txBox="true"/>
          <p:nvPr/>
        </p:nvSpPr>
        <p:spPr>
          <a:xfrm rot="0">
            <a:off x="11060124" y="3219739"/>
            <a:ext cx="3704927"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전체 시</a:t>
            </a:r>
            <a:r>
              <a:rPr lang="en-US" b="true" sz="3000" spc="-105">
                <a:solidFill>
                  <a:srgbClr val="000000"/>
                </a:solidFill>
                <a:latin typeface="JASO Sans Bold"/>
                <a:ea typeface="JASO Sans Bold"/>
                <a:cs typeface="JASO Sans Bold"/>
                <a:sym typeface="JASO Sans Bold"/>
              </a:rPr>
              <a:t>스템 흐름 조율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에이전트 간 협업 관리</a:t>
            </a:r>
          </a:p>
        </p:txBody>
      </p:sp>
      <p:sp>
        <p:nvSpPr>
          <p:cNvPr name="TextBox 26" id="26"/>
          <p:cNvSpPr txBox="true"/>
          <p:nvPr/>
        </p:nvSpPr>
        <p:spPr>
          <a:xfrm rot="0">
            <a:off x="2688559" y="7724607"/>
            <a:ext cx="3193554"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초기</a:t>
            </a:r>
            <a:r>
              <a:rPr lang="en-US" b="true" sz="3000" spc="-105">
                <a:solidFill>
                  <a:srgbClr val="000000"/>
                </a:solidFill>
                <a:latin typeface="JASO Sans Bold"/>
                <a:ea typeface="JASO Sans Bold"/>
                <a:cs typeface="JASO Sans Bold"/>
                <a:sym typeface="JASO Sans Bold"/>
              </a:rPr>
              <a:t> 세계관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시나리오 그래프 구축</a:t>
            </a:r>
          </a:p>
        </p:txBody>
      </p:sp>
      <p:sp>
        <p:nvSpPr>
          <p:cNvPr name="TextBox 27" id="27"/>
          <p:cNvSpPr txBox="true"/>
          <p:nvPr/>
        </p:nvSpPr>
        <p:spPr>
          <a:xfrm rot="0">
            <a:off x="6956227" y="7724607"/>
            <a:ext cx="4375547"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캐릭터별</a:t>
            </a:r>
            <a:r>
              <a:rPr lang="en-US" b="true" sz="3000" spc="-105">
                <a:solidFill>
                  <a:srgbClr val="000000"/>
                </a:solidFill>
                <a:latin typeface="JASO Sans Bold"/>
                <a:ea typeface="JASO Sans Bold"/>
                <a:cs typeface="JASO Sans Bold"/>
                <a:sym typeface="JASO Sans Bold"/>
              </a:rPr>
              <a:t> 성격에 맞는 대사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행동 생성</a:t>
            </a:r>
          </a:p>
        </p:txBody>
      </p:sp>
      <p:sp>
        <p:nvSpPr>
          <p:cNvPr name="TextBox 28" id="28"/>
          <p:cNvSpPr txBox="true"/>
          <p:nvPr/>
        </p:nvSpPr>
        <p:spPr>
          <a:xfrm rot="0">
            <a:off x="12521710" y="7724607"/>
            <a:ext cx="2946350"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서사 정합성</a:t>
            </a:r>
            <a:r>
              <a:rPr lang="en-US" b="true" sz="3000" spc="-105">
                <a:solidFill>
                  <a:srgbClr val="000000"/>
                </a:solidFill>
                <a:latin typeface="JASO Sans Bold"/>
                <a:ea typeface="JASO Sans Bold"/>
                <a:cs typeface="JASO Sans Bold"/>
                <a:sym typeface="JASO Sans Bold"/>
              </a:rPr>
              <a:t> 검토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규칙 위반 감시</a:t>
            </a:r>
          </a:p>
        </p:txBody>
      </p:sp>
      <p:sp>
        <p:nvSpPr>
          <p:cNvPr name="TextBox 29" id="29"/>
          <p:cNvSpPr txBox="true"/>
          <p:nvPr/>
        </p:nvSpPr>
        <p:spPr>
          <a:xfrm rot="-2815485">
            <a:off x="5526106" y="3537855"/>
            <a:ext cx="1547711" cy="553137"/>
          </a:xfrm>
          <a:prstGeom prst="rect">
            <a:avLst/>
          </a:prstGeom>
        </p:spPr>
        <p:txBody>
          <a:bodyPr anchor="t" rtlCol="false" tIns="0" lIns="0" bIns="0" rIns="0">
            <a:spAutoFit/>
          </a:bodyPr>
          <a:lstStyle/>
          <a:p>
            <a:pPr algn="ctr">
              <a:lnSpc>
                <a:spcPts val="2276"/>
              </a:lnSpc>
              <a:spcBef>
                <a:spcPct val="0"/>
              </a:spcBef>
            </a:pPr>
            <a:r>
              <a:rPr lang="en-US" b="true" sz="1507" spc="-52">
                <a:solidFill>
                  <a:srgbClr val="FFFFFF"/>
                </a:solidFill>
                <a:latin typeface="JASO Sans Bold"/>
                <a:ea typeface="JASO Sans Bold"/>
                <a:cs typeface="JASO Sans Bold"/>
                <a:sym typeface="JASO Sans Bold"/>
              </a:rPr>
              <a:t>Design Principle</a:t>
            </a:r>
          </a:p>
          <a:p>
            <a:pPr algn="ctr">
              <a:lnSpc>
                <a:spcPts val="2276"/>
              </a:lnSpc>
              <a:spcBef>
                <a:spcPct val="0"/>
              </a:spcBef>
            </a:pPr>
            <a:r>
              <a:rPr lang="en-US" b="true" sz="1507" spc="-52">
                <a:solidFill>
                  <a:srgbClr val="FFFFFF"/>
                </a:solidFill>
                <a:latin typeface="JASO Sans Bold"/>
                <a:ea typeface="JASO Sans Bold"/>
                <a:cs typeface="JASO Sans Bold"/>
                <a:sym typeface="JASO Sans Bold"/>
              </a:rPr>
              <a:t>: SoC</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72878" y="3098149"/>
            <a:ext cx="7545745" cy="2773800"/>
            <a:chOff x="0" y="0"/>
            <a:chExt cx="526553" cy="193560"/>
          </a:xfrm>
        </p:grpSpPr>
        <p:sp>
          <p:nvSpPr>
            <p:cNvPr name="Freeform 11" id="11"/>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2" id="12"/>
            <p:cNvSpPr txBox="true"/>
            <p:nvPr/>
          </p:nvSpPr>
          <p:spPr>
            <a:xfrm>
              <a:off x="0" y="-38100"/>
              <a:ext cx="526553" cy="231660"/>
            </a:xfrm>
            <a:prstGeom prst="rect">
              <a:avLst/>
            </a:prstGeom>
          </p:spPr>
          <p:txBody>
            <a:bodyPr anchor="ctr" rtlCol="false" tIns="37850" lIns="37850" bIns="37850" rIns="37850"/>
            <a:lstStyle/>
            <a:p>
              <a:pPr algn="ctr">
                <a:lnSpc>
                  <a:spcPts val="1853"/>
                </a:lnSpc>
                <a:spcBef>
                  <a:spcPct val="0"/>
                </a:spcBef>
              </a:pPr>
            </a:p>
          </p:txBody>
        </p:sp>
      </p:grpSp>
      <p:grpSp>
        <p:nvGrpSpPr>
          <p:cNvPr name="Group 13" id="13"/>
          <p:cNvGrpSpPr/>
          <p:nvPr/>
        </p:nvGrpSpPr>
        <p:grpSpPr>
          <a:xfrm rot="0">
            <a:off x="1572878" y="5997153"/>
            <a:ext cx="7545745" cy="2773800"/>
            <a:chOff x="0" y="0"/>
            <a:chExt cx="526553" cy="193560"/>
          </a:xfrm>
        </p:grpSpPr>
        <p:sp>
          <p:nvSpPr>
            <p:cNvPr name="Freeform 14" id="14"/>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5" id="15"/>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grpSp>
        <p:nvGrpSpPr>
          <p:cNvPr name="Group 16" id="16"/>
          <p:cNvGrpSpPr/>
          <p:nvPr/>
        </p:nvGrpSpPr>
        <p:grpSpPr>
          <a:xfrm rot="0">
            <a:off x="9225954" y="3098149"/>
            <a:ext cx="7545745" cy="2773800"/>
            <a:chOff x="0" y="0"/>
            <a:chExt cx="526553" cy="193560"/>
          </a:xfrm>
        </p:grpSpPr>
        <p:sp>
          <p:nvSpPr>
            <p:cNvPr name="Freeform 17" id="17"/>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8" id="18"/>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grpSp>
        <p:nvGrpSpPr>
          <p:cNvPr name="Group 19" id="19"/>
          <p:cNvGrpSpPr/>
          <p:nvPr/>
        </p:nvGrpSpPr>
        <p:grpSpPr>
          <a:xfrm rot="0">
            <a:off x="9225954" y="5997153"/>
            <a:ext cx="7545745" cy="2773800"/>
            <a:chOff x="0" y="0"/>
            <a:chExt cx="526553" cy="193560"/>
          </a:xfrm>
        </p:grpSpPr>
        <p:sp>
          <p:nvSpPr>
            <p:cNvPr name="Freeform 20" id="20"/>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21" id="21"/>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sp>
        <p:nvSpPr>
          <p:cNvPr name="AutoShape 22" id="22"/>
          <p:cNvSpPr/>
          <p:nvPr/>
        </p:nvSpPr>
        <p:spPr>
          <a:xfrm>
            <a:off x="1989934" y="4278682"/>
            <a:ext cx="6711633" cy="0"/>
          </a:xfrm>
          <a:prstGeom prst="line">
            <a:avLst/>
          </a:prstGeom>
          <a:ln cap="rnd" w="9525">
            <a:solidFill>
              <a:srgbClr val="3A59D1"/>
            </a:solidFill>
            <a:prstDash val="solid"/>
            <a:headEnd type="none" len="sm" w="sm"/>
            <a:tailEnd type="none" len="sm" w="sm"/>
          </a:ln>
        </p:spPr>
      </p:sp>
      <p:sp>
        <p:nvSpPr>
          <p:cNvPr name="AutoShape 23" id="23"/>
          <p:cNvSpPr/>
          <p:nvPr/>
        </p:nvSpPr>
        <p:spPr>
          <a:xfrm>
            <a:off x="1989934" y="7206574"/>
            <a:ext cx="6711633" cy="0"/>
          </a:xfrm>
          <a:prstGeom prst="line">
            <a:avLst/>
          </a:prstGeom>
          <a:ln cap="rnd" w="9525">
            <a:solidFill>
              <a:srgbClr val="3A59D1"/>
            </a:solidFill>
            <a:prstDash val="solid"/>
            <a:headEnd type="none" len="sm" w="sm"/>
            <a:tailEnd type="none" len="sm" w="sm"/>
          </a:ln>
        </p:spPr>
      </p:sp>
      <p:sp>
        <p:nvSpPr>
          <p:cNvPr name="AutoShape 24" id="24"/>
          <p:cNvSpPr/>
          <p:nvPr/>
        </p:nvSpPr>
        <p:spPr>
          <a:xfrm>
            <a:off x="9643011" y="4278682"/>
            <a:ext cx="6711633" cy="0"/>
          </a:xfrm>
          <a:prstGeom prst="line">
            <a:avLst/>
          </a:prstGeom>
          <a:ln cap="rnd" w="9525">
            <a:solidFill>
              <a:srgbClr val="3A59D1"/>
            </a:solidFill>
            <a:prstDash val="solid"/>
            <a:headEnd type="none" len="sm" w="sm"/>
            <a:tailEnd type="none" len="sm" w="sm"/>
          </a:ln>
        </p:spPr>
      </p:sp>
      <p:sp>
        <p:nvSpPr>
          <p:cNvPr name="AutoShape 25" id="25"/>
          <p:cNvSpPr/>
          <p:nvPr/>
        </p:nvSpPr>
        <p:spPr>
          <a:xfrm>
            <a:off x="9643011" y="7206574"/>
            <a:ext cx="6711633" cy="0"/>
          </a:xfrm>
          <a:prstGeom prst="line">
            <a:avLst/>
          </a:prstGeom>
          <a:ln cap="rnd" w="9525">
            <a:solidFill>
              <a:srgbClr val="3A59D1"/>
            </a:solidFill>
            <a:prstDash val="solid"/>
            <a:headEnd type="none" len="sm" w="sm"/>
            <a:tailEnd type="none" len="sm" w="sm"/>
          </a:ln>
        </p:spPr>
      </p:sp>
      <p:grpSp>
        <p:nvGrpSpPr>
          <p:cNvPr name="Group 26" id="26"/>
          <p:cNvGrpSpPr/>
          <p:nvPr/>
        </p:nvGrpSpPr>
        <p:grpSpPr>
          <a:xfrm rot="0">
            <a:off x="2150121" y="3547392"/>
            <a:ext cx="409905" cy="423145"/>
            <a:chOff x="0" y="0"/>
            <a:chExt cx="787368" cy="812800"/>
          </a:xfrm>
        </p:grpSpPr>
        <p:sp>
          <p:nvSpPr>
            <p:cNvPr name="Freeform 27" id="27"/>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28" id="28"/>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29" id="29"/>
          <p:cNvGrpSpPr/>
          <p:nvPr/>
        </p:nvGrpSpPr>
        <p:grpSpPr>
          <a:xfrm rot="0">
            <a:off x="2150121" y="6475284"/>
            <a:ext cx="409905" cy="423145"/>
            <a:chOff x="0" y="0"/>
            <a:chExt cx="787368" cy="812800"/>
          </a:xfrm>
        </p:grpSpPr>
        <p:sp>
          <p:nvSpPr>
            <p:cNvPr name="Freeform 30" id="30"/>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1" id="31"/>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32" id="32"/>
          <p:cNvGrpSpPr/>
          <p:nvPr/>
        </p:nvGrpSpPr>
        <p:grpSpPr>
          <a:xfrm rot="0">
            <a:off x="9803197" y="3547392"/>
            <a:ext cx="409905" cy="423145"/>
            <a:chOff x="0" y="0"/>
            <a:chExt cx="787368" cy="812800"/>
          </a:xfrm>
        </p:grpSpPr>
        <p:sp>
          <p:nvSpPr>
            <p:cNvPr name="Freeform 33" id="33"/>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4" id="34"/>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35" id="35"/>
          <p:cNvGrpSpPr/>
          <p:nvPr/>
        </p:nvGrpSpPr>
        <p:grpSpPr>
          <a:xfrm rot="0">
            <a:off x="9803197" y="6475284"/>
            <a:ext cx="409905" cy="423145"/>
            <a:chOff x="0" y="0"/>
            <a:chExt cx="787368" cy="812800"/>
          </a:xfrm>
        </p:grpSpPr>
        <p:sp>
          <p:nvSpPr>
            <p:cNvPr name="Freeform 36" id="36"/>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7" id="37"/>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sp>
        <p:nvSpPr>
          <p:cNvPr name="TextBox 38" id="3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27</a:t>
            </a:r>
          </a:p>
        </p:txBody>
      </p:sp>
      <p:sp>
        <p:nvSpPr>
          <p:cNvPr name="TextBox 39" id="39"/>
          <p:cNvSpPr txBox="true"/>
          <p:nvPr/>
        </p:nvSpPr>
        <p:spPr>
          <a:xfrm rot="-18144">
            <a:off x="1518359" y="929955"/>
            <a:ext cx="727318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Orchestrator 에이전트</a:t>
            </a:r>
          </a:p>
        </p:txBody>
      </p:sp>
      <p:sp>
        <p:nvSpPr>
          <p:cNvPr name="TextBox 40" id="40"/>
          <p:cNvSpPr txBox="true"/>
          <p:nvPr/>
        </p:nvSpPr>
        <p:spPr>
          <a:xfrm rot="0">
            <a:off x="2692874" y="3486982"/>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메인 그래프 운영</a:t>
            </a:r>
          </a:p>
        </p:txBody>
      </p:sp>
      <p:sp>
        <p:nvSpPr>
          <p:cNvPr name="TextBox 41" id="41"/>
          <p:cNvSpPr txBox="true"/>
          <p:nvPr/>
        </p:nvSpPr>
        <p:spPr>
          <a:xfrm rot="0">
            <a:off x="2692874" y="6414874"/>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결과 취합 및 전달</a:t>
            </a:r>
          </a:p>
        </p:txBody>
      </p:sp>
      <p:sp>
        <p:nvSpPr>
          <p:cNvPr name="TextBox 42" id="42"/>
          <p:cNvSpPr txBox="true"/>
          <p:nvPr/>
        </p:nvSpPr>
        <p:spPr>
          <a:xfrm rot="0">
            <a:off x="10345950" y="3486982"/>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지능형 업무 할당</a:t>
            </a:r>
          </a:p>
        </p:txBody>
      </p:sp>
      <p:sp>
        <p:nvSpPr>
          <p:cNvPr name="TextBox 43" id="43"/>
          <p:cNvSpPr txBox="true"/>
          <p:nvPr/>
        </p:nvSpPr>
        <p:spPr>
          <a:xfrm rot="0">
            <a:off x="10345950" y="6414874"/>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컨트롤 타워</a:t>
            </a:r>
          </a:p>
        </p:txBody>
      </p:sp>
      <p:sp>
        <p:nvSpPr>
          <p:cNvPr name="TextBox 44" id="44"/>
          <p:cNvSpPr txBox="true"/>
          <p:nvPr/>
        </p:nvSpPr>
        <p:spPr>
          <a:xfrm rot="0">
            <a:off x="2214836" y="4566063"/>
            <a:ext cx="6307957"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game_engine.py에 구현된 메인 그래프 로직이 시스템의</a:t>
            </a:r>
          </a:p>
          <a:p>
            <a:pPr algn="l">
              <a:lnSpc>
                <a:spcPts val="2960"/>
              </a:lnSpc>
            </a:pPr>
            <a:r>
              <a:rPr lang="en-US" sz="2114" spc="-42">
                <a:solidFill>
                  <a:srgbClr val="222222">
                    <a:alpha val="69804"/>
                  </a:srgbClr>
                </a:solidFill>
                <a:latin typeface="JASO Sans"/>
                <a:ea typeface="JASO Sans"/>
                <a:cs typeface="JASO Sans"/>
                <a:sym typeface="JASO Sans"/>
              </a:rPr>
              <a:t>전체 워크플로우를 실시간으로 제어합니다.</a:t>
            </a:r>
          </a:p>
        </p:txBody>
      </p:sp>
      <p:sp>
        <p:nvSpPr>
          <p:cNvPr name="TextBox 45" id="45"/>
          <p:cNvSpPr txBox="true"/>
          <p:nvPr/>
        </p:nvSpPr>
        <p:spPr>
          <a:xfrm rot="0">
            <a:off x="2214836" y="7493956"/>
            <a:ext cx="6578815"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각 에이전트로부터 전달받은 파편화된 데이터를 하나의 완성된</a:t>
            </a:r>
          </a:p>
          <a:p>
            <a:pPr algn="l">
              <a:lnSpc>
                <a:spcPts val="2960"/>
              </a:lnSpc>
            </a:pPr>
            <a:r>
              <a:rPr lang="en-US" sz="2114" spc="-42">
                <a:solidFill>
                  <a:srgbClr val="222222">
                    <a:alpha val="69804"/>
                  </a:srgbClr>
                </a:solidFill>
                <a:latin typeface="JASO Sans"/>
                <a:ea typeface="JASO Sans"/>
                <a:cs typeface="JASO Sans"/>
                <a:sym typeface="JASO Sans"/>
              </a:rPr>
              <a:t>시나리오 패키지로 취합하여 클라이언트에 최종 전달합니다.</a:t>
            </a:r>
          </a:p>
        </p:txBody>
      </p:sp>
      <p:sp>
        <p:nvSpPr>
          <p:cNvPr name="TextBox 46" id="46"/>
          <p:cNvSpPr txBox="true"/>
          <p:nvPr/>
        </p:nvSpPr>
        <p:spPr>
          <a:xfrm rot="0">
            <a:off x="9867913" y="4566063"/>
            <a:ext cx="6486731"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사용자의 입력과 현재 게임의 WorldState를 분석하여,</a:t>
            </a:r>
          </a:p>
          <a:p>
            <a:pPr algn="l">
              <a:lnSpc>
                <a:spcPts val="2960"/>
              </a:lnSpc>
            </a:pPr>
            <a:r>
              <a:rPr lang="en-US" sz="2114" spc="-42">
                <a:solidFill>
                  <a:srgbClr val="222222">
                    <a:alpha val="69804"/>
                  </a:srgbClr>
                </a:solidFill>
                <a:latin typeface="JASO Sans"/>
                <a:ea typeface="JASO Sans"/>
                <a:cs typeface="JASO Sans"/>
                <a:sym typeface="JASO Sans"/>
              </a:rPr>
              <a:t>서사·NPC·검증 등 최적의 에이전트에게 업무를 배분합니다. </a:t>
            </a:r>
          </a:p>
        </p:txBody>
      </p:sp>
      <p:sp>
        <p:nvSpPr>
          <p:cNvPr name="TextBox 47" id="47"/>
          <p:cNvSpPr txBox="true"/>
          <p:nvPr/>
        </p:nvSpPr>
        <p:spPr>
          <a:xfrm rot="0">
            <a:off x="9867913" y="7493956"/>
            <a:ext cx="6486731"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시스템 전반의 상태를 유지하며, 에이전트 간의 통신이 끊김 없이 유기적으로 흐르도록 조율하는 가교 역할을 수행합니다. </a:t>
            </a:r>
          </a:p>
        </p:txBody>
      </p:sp>
      <p:sp>
        <p:nvSpPr>
          <p:cNvPr name="TextBox 48" id="48"/>
          <p:cNvSpPr txBox="true"/>
          <p:nvPr/>
        </p:nvSpPr>
        <p:spPr>
          <a:xfrm rot="0">
            <a:off x="2122850" y="3692684"/>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1</a:t>
            </a:r>
          </a:p>
        </p:txBody>
      </p:sp>
      <p:sp>
        <p:nvSpPr>
          <p:cNvPr name="TextBox 49" id="49"/>
          <p:cNvSpPr txBox="true"/>
          <p:nvPr/>
        </p:nvSpPr>
        <p:spPr>
          <a:xfrm rot="0">
            <a:off x="2122850" y="6620577"/>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3</a:t>
            </a:r>
          </a:p>
        </p:txBody>
      </p:sp>
      <p:sp>
        <p:nvSpPr>
          <p:cNvPr name="TextBox 50" id="50"/>
          <p:cNvSpPr txBox="true"/>
          <p:nvPr/>
        </p:nvSpPr>
        <p:spPr>
          <a:xfrm rot="0">
            <a:off x="9775927" y="3692684"/>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2</a:t>
            </a:r>
          </a:p>
        </p:txBody>
      </p:sp>
      <p:sp>
        <p:nvSpPr>
          <p:cNvPr name="TextBox 51" id="51"/>
          <p:cNvSpPr txBox="true"/>
          <p:nvPr/>
        </p:nvSpPr>
        <p:spPr>
          <a:xfrm rot="0">
            <a:off x="9775927" y="6620577"/>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3409288" y="2776235"/>
            <a:ext cx="3081582" cy="3501798"/>
          </a:xfrm>
          <a:custGeom>
            <a:avLst/>
            <a:gdLst/>
            <a:ahLst/>
            <a:cxnLst/>
            <a:rect r="r" b="b" t="t" l="l"/>
            <a:pathLst>
              <a:path h="3501798" w="3081582">
                <a:moveTo>
                  <a:pt x="0" y="0"/>
                </a:moveTo>
                <a:lnTo>
                  <a:pt x="3081582" y="0"/>
                </a:lnTo>
                <a:lnTo>
                  <a:pt x="3081582" y="3501798"/>
                </a:lnTo>
                <a:lnTo>
                  <a:pt x="0" y="3501798"/>
                </a:lnTo>
                <a:lnTo>
                  <a:pt x="0" y="0"/>
                </a:lnTo>
                <a:close/>
              </a:path>
            </a:pathLst>
          </a:custGeom>
          <a:blipFill>
            <a:blip r:embed="rId5"/>
            <a:stretch>
              <a:fillRect l="0" t="0" r="0" b="0"/>
            </a:stretch>
          </a:blipFill>
        </p:spPr>
      </p:sp>
      <p:sp>
        <p:nvSpPr>
          <p:cNvPr name="Freeform 11" id="11"/>
          <p:cNvSpPr/>
          <p:nvPr/>
        </p:nvSpPr>
        <p:spPr>
          <a:xfrm flipH="false" flipV="false" rot="0">
            <a:off x="1824122" y="2906816"/>
            <a:ext cx="3093334" cy="3240636"/>
          </a:xfrm>
          <a:custGeom>
            <a:avLst/>
            <a:gdLst/>
            <a:ahLst/>
            <a:cxnLst/>
            <a:rect r="r" b="b" t="t" l="l"/>
            <a:pathLst>
              <a:path h="3240636" w="3093334">
                <a:moveTo>
                  <a:pt x="0" y="0"/>
                </a:moveTo>
                <a:lnTo>
                  <a:pt x="3093334" y="0"/>
                </a:lnTo>
                <a:lnTo>
                  <a:pt x="3093334" y="3240636"/>
                </a:lnTo>
                <a:lnTo>
                  <a:pt x="0" y="3240636"/>
                </a:lnTo>
                <a:lnTo>
                  <a:pt x="0" y="0"/>
                </a:lnTo>
                <a:close/>
              </a:path>
            </a:pathLst>
          </a:custGeom>
          <a:blipFill>
            <a:blip r:embed="rId6"/>
            <a:stretch>
              <a:fillRect l="0" t="0" r="0" b="0"/>
            </a:stretch>
          </a:blipFill>
        </p:spPr>
      </p:sp>
      <p:sp>
        <p:nvSpPr>
          <p:cNvPr name="Freeform 12" id="12"/>
          <p:cNvSpPr/>
          <p:nvPr/>
        </p:nvSpPr>
        <p:spPr>
          <a:xfrm flipH="false" flipV="false" rot="0">
            <a:off x="7795686" y="3102904"/>
            <a:ext cx="2689176" cy="2983829"/>
          </a:xfrm>
          <a:custGeom>
            <a:avLst/>
            <a:gdLst/>
            <a:ahLst/>
            <a:cxnLst/>
            <a:rect r="r" b="b" t="t" l="l"/>
            <a:pathLst>
              <a:path h="2983829" w="2689176">
                <a:moveTo>
                  <a:pt x="0" y="0"/>
                </a:moveTo>
                <a:lnTo>
                  <a:pt x="2689177" y="0"/>
                </a:lnTo>
                <a:lnTo>
                  <a:pt x="2689177" y="2983829"/>
                </a:lnTo>
                <a:lnTo>
                  <a:pt x="0" y="29838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255428"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0">
            <a:off x="10839837" y="4527134"/>
            <a:ext cx="2224190" cy="956402"/>
          </a:xfrm>
          <a:custGeom>
            <a:avLst/>
            <a:gdLst/>
            <a:ahLst/>
            <a:cxnLst/>
            <a:rect r="r" b="b" t="t" l="l"/>
            <a:pathLst>
              <a:path h="956402" w="2224190">
                <a:moveTo>
                  <a:pt x="2224190" y="0"/>
                </a:moveTo>
                <a:lnTo>
                  <a:pt x="0" y="0"/>
                </a:lnTo>
                <a:lnTo>
                  <a:pt x="0" y="956402"/>
                </a:lnTo>
                <a:lnTo>
                  <a:pt x="2224190" y="956402"/>
                </a:lnTo>
                <a:lnTo>
                  <a:pt x="222419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28</a:t>
            </a:r>
          </a:p>
        </p:txBody>
      </p:sp>
      <p:sp>
        <p:nvSpPr>
          <p:cNvPr name="TextBox 16" id="16"/>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NPC &amp; Narrator 에이전트</a:t>
            </a:r>
          </a:p>
        </p:txBody>
      </p:sp>
      <p:sp>
        <p:nvSpPr>
          <p:cNvPr name="TextBox 17" id="17"/>
          <p:cNvSpPr txBox="true"/>
          <p:nvPr/>
        </p:nvSpPr>
        <p:spPr>
          <a:xfrm rot="0">
            <a:off x="1807282" y="6460263"/>
            <a:ext cx="3416691" cy="1120140"/>
          </a:xfrm>
          <a:prstGeom prst="rect">
            <a:avLst/>
          </a:prstGeom>
        </p:spPr>
        <p:txBody>
          <a:bodyPr anchor="t" rtlCol="false" tIns="0" lIns="0" bIns="0" rIns="0">
            <a:spAutoFit/>
          </a:bodyPr>
          <a:lstStyle/>
          <a:p>
            <a:pPr algn="ctr">
              <a:lnSpc>
                <a:spcPts val="4530"/>
              </a:lnSpc>
            </a:pPr>
            <a:r>
              <a:rPr lang="en-US" b="true" sz="3000" spc="-105">
                <a:solidFill>
                  <a:srgbClr val="000000"/>
                </a:solidFill>
                <a:latin typeface="JASO Sans Bold"/>
                <a:ea typeface="JASO Sans Bold"/>
                <a:cs typeface="JASO Sans Bold"/>
                <a:sym typeface="JASO Sans Bold"/>
              </a:rPr>
              <a:t>Narrator</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(전지적 서사 가이드)</a:t>
            </a:r>
          </a:p>
        </p:txBody>
      </p:sp>
      <p:sp>
        <p:nvSpPr>
          <p:cNvPr name="TextBox 18" id="18"/>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일관성 유지</a:t>
            </a:r>
          </a:p>
        </p:txBody>
      </p:sp>
      <p:sp>
        <p:nvSpPr>
          <p:cNvPr name="TextBox 19" id="19"/>
          <p:cNvSpPr txBox="true"/>
          <p:nvPr/>
        </p:nvSpPr>
        <p:spPr>
          <a:xfrm rot="0">
            <a:off x="13875059" y="6519318"/>
            <a:ext cx="2615811"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a:t>
            </a:r>
            <a:r>
              <a:rPr lang="en-US" b="true" sz="3000" spc="-105">
                <a:solidFill>
                  <a:srgbClr val="000000"/>
                </a:solidFill>
                <a:latin typeface="JASO Sans Bold"/>
                <a:ea typeface="JASO Sans Bold"/>
                <a:cs typeface="JASO Sans Bold"/>
                <a:sym typeface="JASO Sans Bold"/>
              </a:rPr>
              <a:t> 에이전트</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(페르소나 구현)</a:t>
            </a:r>
          </a:p>
        </p:txBody>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전지적 묘사와 개성 있</a:t>
            </a:r>
            <a:r>
              <a:rPr lang="en-US" b="true" sz="3499" spc="-122">
                <a:solidFill>
                  <a:srgbClr val="000000"/>
                </a:solidFill>
                <a:latin typeface="JASO Sans Bold"/>
                <a:ea typeface="JASO Sans Bold"/>
                <a:cs typeface="JASO Sans Bold"/>
                <a:sym typeface="JASO Sans Bold"/>
              </a:rPr>
              <a:t>는 대사의 완벽한 분리, 체계적인 내러티브 전달</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7753364" y="3850094"/>
            <a:ext cx="3116981" cy="2910481"/>
          </a:xfrm>
          <a:custGeom>
            <a:avLst/>
            <a:gdLst/>
            <a:ahLst/>
            <a:cxnLst/>
            <a:rect r="r" b="b" t="t" l="l"/>
            <a:pathLst>
              <a:path h="2910481" w="3116981">
                <a:moveTo>
                  <a:pt x="0" y="0"/>
                </a:moveTo>
                <a:lnTo>
                  <a:pt x="3116982" y="0"/>
                </a:lnTo>
                <a:lnTo>
                  <a:pt x="3116982" y="2910481"/>
                </a:lnTo>
                <a:lnTo>
                  <a:pt x="0" y="2910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935586" y="3488700"/>
            <a:ext cx="2833949" cy="3633268"/>
          </a:xfrm>
          <a:custGeom>
            <a:avLst/>
            <a:gdLst/>
            <a:ahLst/>
            <a:cxnLst/>
            <a:rect r="r" b="b" t="t" l="l"/>
            <a:pathLst>
              <a:path h="3633268" w="2833949">
                <a:moveTo>
                  <a:pt x="0" y="0"/>
                </a:moveTo>
                <a:lnTo>
                  <a:pt x="2833949" y="0"/>
                </a:lnTo>
                <a:lnTo>
                  <a:pt x="2833949" y="3633268"/>
                </a:lnTo>
                <a:lnTo>
                  <a:pt x="0" y="3633268"/>
                </a:lnTo>
                <a:lnTo>
                  <a:pt x="0" y="0"/>
                </a:lnTo>
                <a:close/>
              </a:path>
            </a:pathLst>
          </a:custGeom>
          <a:blipFill>
            <a:blip r:embed="rId7"/>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29</a:t>
            </a:r>
          </a:p>
        </p:txBody>
      </p:sp>
      <p:sp>
        <p:nvSpPr>
          <p:cNvPr name="TextBox 13" id="13"/>
          <p:cNvSpPr txBox="true"/>
          <p:nvPr/>
        </p:nvSpPr>
        <p:spPr>
          <a:xfrm rot="-18144">
            <a:off x="1518368" y="933610"/>
            <a:ext cx="5888427"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Validator 에이전트</a:t>
            </a:r>
          </a:p>
        </p:txBody>
      </p:sp>
      <p:sp>
        <p:nvSpPr>
          <p:cNvPr name="AutoShape 14" id="14"/>
          <p:cNvSpPr/>
          <p:nvPr/>
        </p:nvSpPr>
        <p:spPr>
          <a:xfrm>
            <a:off x="11034293" y="5376772"/>
            <a:ext cx="3294834" cy="0"/>
          </a:xfrm>
          <a:prstGeom prst="line">
            <a:avLst/>
          </a:prstGeom>
          <a:ln cap="rnd" w="142875">
            <a:solidFill>
              <a:srgbClr val="DC3545"/>
            </a:solidFill>
            <a:prstDash val="solid"/>
            <a:headEnd type="none" len="sm" w="sm"/>
            <a:tailEnd type="none" len="sm" w="sm"/>
          </a:ln>
        </p:spPr>
      </p:sp>
      <p:sp>
        <p:nvSpPr>
          <p:cNvPr name="AutoShape 15" id="15"/>
          <p:cNvSpPr/>
          <p:nvPr/>
        </p:nvSpPr>
        <p:spPr>
          <a:xfrm flipH="true">
            <a:off x="11034293" y="5948272"/>
            <a:ext cx="3318268" cy="0"/>
          </a:xfrm>
          <a:prstGeom prst="line">
            <a:avLst/>
          </a:prstGeom>
          <a:ln cap="rnd" w="142875">
            <a:solidFill>
              <a:srgbClr val="DC3545"/>
            </a:solidFill>
            <a:prstDash val="solid"/>
            <a:headEnd type="none" len="sm" w="sm"/>
            <a:tailEnd type="triangle" len="med" w="lg"/>
          </a:ln>
        </p:spPr>
      </p:sp>
      <p:sp>
        <p:nvSpPr>
          <p:cNvPr name="AutoShape 16" id="16"/>
          <p:cNvSpPr/>
          <p:nvPr/>
        </p:nvSpPr>
        <p:spPr>
          <a:xfrm flipV="true">
            <a:off x="11034293" y="4682554"/>
            <a:ext cx="6225007" cy="0"/>
          </a:xfrm>
          <a:prstGeom prst="line">
            <a:avLst/>
          </a:prstGeom>
          <a:ln cap="rnd" w="142875">
            <a:solidFill>
              <a:srgbClr val="3A59D1"/>
            </a:solidFill>
            <a:prstDash val="solid"/>
            <a:headEnd type="none" len="sm" w="sm"/>
            <a:tailEnd type="triangle" len="med" w="lg"/>
          </a:ln>
        </p:spPr>
      </p:sp>
      <p:sp>
        <p:nvSpPr>
          <p:cNvPr name="AutoShape 17" id="17"/>
          <p:cNvSpPr/>
          <p:nvPr/>
        </p:nvSpPr>
        <p:spPr>
          <a:xfrm flipV="true">
            <a:off x="14281123" y="5305334"/>
            <a:ext cx="0" cy="687825"/>
          </a:xfrm>
          <a:prstGeom prst="line">
            <a:avLst/>
          </a:prstGeom>
          <a:ln cap="rnd" w="142875">
            <a:solidFill>
              <a:srgbClr val="DC3545"/>
            </a:solidFill>
            <a:prstDash val="solid"/>
            <a:headEnd type="none" len="sm" w="sm"/>
            <a:tailEnd type="none" len="sm" w="sm"/>
          </a:ln>
        </p:spPr>
      </p:sp>
      <p:sp>
        <p:nvSpPr>
          <p:cNvPr name="TextBox 18" id="18"/>
          <p:cNvSpPr txBox="true"/>
          <p:nvPr/>
        </p:nvSpPr>
        <p:spPr>
          <a:xfrm rot="0">
            <a:off x="15867115" y="4821555"/>
            <a:ext cx="90606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PASS</a:t>
            </a:r>
          </a:p>
        </p:txBody>
      </p:sp>
      <p:sp>
        <p:nvSpPr>
          <p:cNvPr name="TextBox 19" id="19"/>
          <p:cNvSpPr txBox="true"/>
          <p:nvPr/>
        </p:nvSpPr>
        <p:spPr>
          <a:xfrm rot="0">
            <a:off x="11787228" y="6078027"/>
            <a:ext cx="1148358"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RETRY</a:t>
            </a:r>
          </a:p>
        </p:txBody>
      </p:sp>
      <p:sp>
        <p:nvSpPr>
          <p:cNvPr name="TextBox 20" id="20"/>
          <p:cNvSpPr txBox="true"/>
          <p:nvPr/>
        </p:nvSpPr>
        <p:spPr>
          <a:xfrm rot="0">
            <a:off x="8257434" y="6800023"/>
            <a:ext cx="176450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생성된 서사</a:t>
            </a:r>
          </a:p>
        </p:txBody>
      </p:sp>
      <p:sp>
        <p:nvSpPr>
          <p:cNvPr name="TextBox 21" id="21"/>
          <p:cNvSpPr txBox="true"/>
          <p:nvPr/>
        </p:nvSpPr>
        <p:spPr>
          <a:xfrm rot="0">
            <a:off x="13588775" y="7253413"/>
            <a:ext cx="152757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Validator</a:t>
            </a:r>
          </a:p>
        </p:txBody>
      </p:sp>
      <p:sp>
        <p:nvSpPr>
          <p:cNvPr name="AutoShape 22" id="22"/>
          <p:cNvSpPr/>
          <p:nvPr/>
        </p:nvSpPr>
        <p:spPr>
          <a:xfrm flipH="true">
            <a:off x="6648002" y="3111870"/>
            <a:ext cx="0" cy="5672803"/>
          </a:xfrm>
          <a:prstGeom prst="line">
            <a:avLst/>
          </a:prstGeom>
          <a:ln cap="flat" w="9525">
            <a:solidFill>
              <a:srgbClr val="222222">
                <a:alpha val="15686"/>
              </a:srgbClr>
            </a:solidFill>
            <a:prstDash val="solid"/>
            <a:headEnd type="none" len="sm" w="sm"/>
            <a:tailEnd type="none" len="sm" w="sm"/>
          </a:ln>
        </p:spPr>
      </p:sp>
      <p:sp>
        <p:nvSpPr>
          <p:cNvPr name="TextBox 23" id="23"/>
          <p:cNvSpPr txBox="true"/>
          <p:nvPr/>
        </p:nvSpPr>
        <p:spPr>
          <a:xfrm rot="-18144">
            <a:off x="1559841" y="4823793"/>
            <a:ext cx="4734296" cy="2290738"/>
          </a:xfrm>
          <a:prstGeom prst="rect">
            <a:avLst/>
          </a:prstGeom>
        </p:spPr>
        <p:txBody>
          <a:bodyPr anchor="t" rtlCol="false" tIns="0" lIns="0" bIns="0" rIns="0">
            <a:spAutoFit/>
          </a:bodyPr>
          <a:lstStyle/>
          <a:p>
            <a:pPr algn="l">
              <a:lnSpc>
                <a:spcPts val="6032"/>
              </a:lnSpc>
            </a:pPr>
            <a:r>
              <a:rPr lang="en-US" sz="5246" spc="-115" b="true">
                <a:solidFill>
                  <a:srgbClr val="222222"/>
                </a:solidFill>
                <a:latin typeface="JASO Sans Bold"/>
                <a:ea typeface="JASO Sans Bold"/>
                <a:cs typeface="JASO Sans Bold"/>
                <a:sym typeface="JASO Sans Bold"/>
              </a:rPr>
              <a:t>설정</a:t>
            </a:r>
            <a:r>
              <a:rPr lang="en-US" b="true" sz="5246" spc="-115">
                <a:solidFill>
                  <a:srgbClr val="222222"/>
                </a:solidFill>
                <a:latin typeface="JASO Sans Bold"/>
                <a:ea typeface="JASO Sans Bold"/>
                <a:cs typeface="JASO Sans Bold"/>
                <a:sym typeface="JASO Sans Bold"/>
              </a:rPr>
              <a:t> 오류</a:t>
            </a:r>
            <a:r>
              <a:rPr lang="en-US" sz="5246" spc="-115">
                <a:solidFill>
                  <a:srgbClr val="222222"/>
                </a:solidFill>
                <a:latin typeface="JASO Sans"/>
                <a:ea typeface="JASO Sans"/>
                <a:cs typeface="JASO Sans"/>
                <a:sym typeface="JASO Sans"/>
              </a:rPr>
              <a:t> 및</a:t>
            </a:r>
          </a:p>
          <a:p>
            <a:pPr algn="l">
              <a:lnSpc>
                <a:spcPts val="6032"/>
              </a:lnSpc>
            </a:pPr>
            <a:r>
              <a:rPr lang="en-US" b="true" sz="5246" spc="-115">
                <a:solidFill>
                  <a:srgbClr val="222222"/>
                </a:solidFill>
                <a:latin typeface="JASO Sans Bold"/>
                <a:ea typeface="JASO Sans Bold"/>
                <a:cs typeface="JASO Sans Bold"/>
                <a:sym typeface="JASO Sans Bold"/>
              </a:rPr>
              <a:t>서사 붕괴</a:t>
            </a:r>
          </a:p>
          <a:p>
            <a:pPr algn="l" marL="0" indent="0" lvl="0">
              <a:lnSpc>
                <a:spcPts val="6032"/>
              </a:lnSpc>
            </a:pPr>
            <a:r>
              <a:rPr lang="en-US" sz="5246" spc="-115">
                <a:solidFill>
                  <a:srgbClr val="222222"/>
                </a:solidFill>
                <a:latin typeface="JASO Sans"/>
                <a:ea typeface="JASO Sans"/>
                <a:cs typeface="JASO Sans"/>
                <a:sym typeface="JASO Sans"/>
              </a:rPr>
              <a:t>원천 차단 엔진</a:t>
            </a:r>
          </a:p>
        </p:txBody>
      </p:sp>
      <p:sp>
        <p:nvSpPr>
          <p:cNvPr name="Freeform 24" id="24"/>
          <p:cNvSpPr/>
          <p:nvPr/>
        </p:nvSpPr>
        <p:spPr>
          <a:xfrm flipH="false" flipV="false" rot="0">
            <a:off x="1553679" y="3851091"/>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3558982" y="5338672"/>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오류 발견</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16104" y="2858616"/>
            <a:ext cx="7313431" cy="2762747"/>
            <a:chOff x="0" y="0"/>
            <a:chExt cx="2037405" cy="769657"/>
          </a:xfrm>
        </p:grpSpPr>
        <p:sp>
          <p:nvSpPr>
            <p:cNvPr name="Freeform 11" id="11"/>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E4E7F2"/>
            </a:solidFill>
            <a:ln cap="sq">
              <a:noFill/>
              <a:prstDash val="solid"/>
              <a:miter/>
            </a:ln>
          </p:spPr>
        </p:sp>
        <p:sp>
          <p:nvSpPr>
            <p:cNvPr name="TextBox 12" id="12"/>
            <p:cNvSpPr txBox="true"/>
            <p:nvPr/>
          </p:nvSpPr>
          <p:spPr>
            <a:xfrm>
              <a:off x="0" y="-47625"/>
              <a:ext cx="2037405" cy="81728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415036" y="2858616"/>
            <a:ext cx="7313431" cy="2762747"/>
            <a:chOff x="0" y="0"/>
            <a:chExt cx="2037405" cy="769657"/>
          </a:xfrm>
        </p:grpSpPr>
        <p:sp>
          <p:nvSpPr>
            <p:cNvPr name="Freeform 14" id="14"/>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DEDEDE">
                <a:alpha val="63922"/>
              </a:srgbClr>
            </a:solidFill>
            <a:ln cap="sq">
              <a:noFill/>
              <a:prstDash val="solid"/>
              <a:miter/>
            </a:ln>
          </p:spPr>
        </p:sp>
        <p:sp>
          <p:nvSpPr>
            <p:cNvPr name="TextBox 15" id="15"/>
            <p:cNvSpPr txBox="true"/>
            <p:nvPr/>
          </p:nvSpPr>
          <p:spPr>
            <a:xfrm>
              <a:off x="0" y="-47625"/>
              <a:ext cx="2037405" cy="8172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4662878" y="4014011"/>
            <a:ext cx="3903320" cy="0"/>
          </a:xfrm>
          <a:prstGeom prst="line">
            <a:avLst/>
          </a:prstGeom>
          <a:ln cap="rnd" w="9525">
            <a:solidFill>
              <a:srgbClr val="3A59D1">
                <a:alpha val="49804"/>
              </a:srgbClr>
            </a:solidFill>
            <a:prstDash val="solid"/>
            <a:headEnd type="none" len="sm" w="sm"/>
            <a:tailEnd type="none" len="sm" w="sm"/>
          </a:ln>
        </p:spPr>
      </p:sp>
      <p:grpSp>
        <p:nvGrpSpPr>
          <p:cNvPr name="Group 17" id="17"/>
          <p:cNvGrpSpPr/>
          <p:nvPr/>
        </p:nvGrpSpPr>
        <p:grpSpPr>
          <a:xfrm rot="0">
            <a:off x="9415036" y="6191808"/>
            <a:ext cx="7313431" cy="2762747"/>
            <a:chOff x="0" y="0"/>
            <a:chExt cx="2037405" cy="769657"/>
          </a:xfrm>
        </p:grpSpPr>
        <p:sp>
          <p:nvSpPr>
            <p:cNvPr name="Freeform 18" id="18"/>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E4E7F2"/>
            </a:solidFill>
            <a:ln cap="sq">
              <a:noFill/>
              <a:prstDash val="solid"/>
              <a:miter/>
            </a:ln>
          </p:spPr>
        </p:sp>
        <p:sp>
          <p:nvSpPr>
            <p:cNvPr name="TextBox 19" id="19"/>
            <p:cNvSpPr txBox="true"/>
            <p:nvPr/>
          </p:nvSpPr>
          <p:spPr>
            <a:xfrm>
              <a:off x="0" y="-47625"/>
              <a:ext cx="2037405" cy="817282"/>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516104" y="6191808"/>
            <a:ext cx="7313431" cy="2762747"/>
            <a:chOff x="0" y="0"/>
            <a:chExt cx="2037405" cy="769657"/>
          </a:xfrm>
        </p:grpSpPr>
        <p:sp>
          <p:nvSpPr>
            <p:cNvPr name="Freeform 21" id="21"/>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DEDEDE">
                <a:alpha val="63922"/>
              </a:srgbClr>
            </a:solidFill>
            <a:ln cap="sq">
              <a:noFill/>
              <a:prstDash val="solid"/>
              <a:miter/>
            </a:ln>
          </p:spPr>
        </p:sp>
        <p:sp>
          <p:nvSpPr>
            <p:cNvPr name="TextBox 22" id="22"/>
            <p:cNvSpPr txBox="true"/>
            <p:nvPr/>
          </p:nvSpPr>
          <p:spPr>
            <a:xfrm>
              <a:off x="0" y="-47625"/>
              <a:ext cx="2037405" cy="8172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3" id="23"/>
          <p:cNvSpPr/>
          <p:nvPr/>
        </p:nvSpPr>
        <p:spPr>
          <a:xfrm>
            <a:off x="9831375" y="4014011"/>
            <a:ext cx="3903320" cy="0"/>
          </a:xfrm>
          <a:prstGeom prst="line">
            <a:avLst/>
          </a:prstGeom>
          <a:ln cap="rnd" w="9525">
            <a:solidFill>
              <a:srgbClr val="3A59D1">
                <a:alpha val="49804"/>
              </a:srgbClr>
            </a:solidFill>
            <a:prstDash val="solid"/>
            <a:headEnd type="none" len="sm" w="sm"/>
            <a:tailEnd type="none" len="sm" w="sm"/>
          </a:ln>
        </p:spPr>
      </p:sp>
      <p:sp>
        <p:nvSpPr>
          <p:cNvPr name="AutoShape 24" id="24"/>
          <p:cNvSpPr/>
          <p:nvPr/>
        </p:nvSpPr>
        <p:spPr>
          <a:xfrm>
            <a:off x="4599604" y="7417823"/>
            <a:ext cx="3903320" cy="0"/>
          </a:xfrm>
          <a:prstGeom prst="line">
            <a:avLst/>
          </a:prstGeom>
          <a:ln cap="rnd" w="9525">
            <a:solidFill>
              <a:srgbClr val="3A59D1">
                <a:alpha val="49804"/>
              </a:srgbClr>
            </a:solidFill>
            <a:prstDash val="solid"/>
            <a:headEnd type="none" len="sm" w="sm"/>
            <a:tailEnd type="none" len="sm" w="sm"/>
          </a:ln>
        </p:spPr>
      </p:sp>
      <p:sp>
        <p:nvSpPr>
          <p:cNvPr name="AutoShape 25" id="25"/>
          <p:cNvSpPr/>
          <p:nvPr/>
        </p:nvSpPr>
        <p:spPr>
          <a:xfrm>
            <a:off x="9831375" y="7430377"/>
            <a:ext cx="3903320" cy="0"/>
          </a:xfrm>
          <a:prstGeom prst="line">
            <a:avLst/>
          </a:prstGeom>
          <a:ln cap="rnd" w="9525">
            <a:solidFill>
              <a:srgbClr val="3A59D1">
                <a:alpha val="49804"/>
              </a:srgbClr>
            </a:solidFill>
            <a:prstDash val="solid"/>
            <a:headEnd type="none" len="sm" w="sm"/>
            <a:tailEnd type="none" len="sm" w="sm"/>
          </a:ln>
        </p:spPr>
      </p:sp>
      <p:sp>
        <p:nvSpPr>
          <p:cNvPr name="Freeform 26" id="26"/>
          <p:cNvSpPr/>
          <p:nvPr/>
        </p:nvSpPr>
        <p:spPr>
          <a:xfrm flipH="false" flipV="false" rot="0">
            <a:off x="1907189" y="3292644"/>
            <a:ext cx="2357314" cy="1894691"/>
          </a:xfrm>
          <a:custGeom>
            <a:avLst/>
            <a:gdLst/>
            <a:ahLst/>
            <a:cxnLst/>
            <a:rect r="r" b="b" t="t" l="l"/>
            <a:pathLst>
              <a:path h="1894691" w="2357314">
                <a:moveTo>
                  <a:pt x="0" y="0"/>
                </a:moveTo>
                <a:lnTo>
                  <a:pt x="2357314" y="0"/>
                </a:lnTo>
                <a:lnTo>
                  <a:pt x="2357314" y="1894691"/>
                </a:lnTo>
                <a:lnTo>
                  <a:pt x="0" y="1894691"/>
                </a:lnTo>
                <a:lnTo>
                  <a:pt x="0" y="0"/>
                </a:lnTo>
                <a:close/>
              </a:path>
            </a:pathLst>
          </a:custGeom>
          <a:blipFill>
            <a:blip r:embed="rId5"/>
            <a:stretch>
              <a:fillRect l="0" t="0" r="0" b="0"/>
            </a:stretch>
          </a:blipFill>
        </p:spPr>
      </p:sp>
      <p:sp>
        <p:nvSpPr>
          <p:cNvPr name="Freeform 27" id="27"/>
          <p:cNvSpPr/>
          <p:nvPr/>
        </p:nvSpPr>
        <p:spPr>
          <a:xfrm flipH="false" flipV="false" rot="0">
            <a:off x="14220469" y="3024078"/>
            <a:ext cx="1896822" cy="2431823"/>
          </a:xfrm>
          <a:custGeom>
            <a:avLst/>
            <a:gdLst/>
            <a:ahLst/>
            <a:cxnLst/>
            <a:rect r="r" b="b" t="t" l="l"/>
            <a:pathLst>
              <a:path h="2431823" w="1896822">
                <a:moveTo>
                  <a:pt x="0" y="0"/>
                </a:moveTo>
                <a:lnTo>
                  <a:pt x="1896823" y="0"/>
                </a:lnTo>
                <a:lnTo>
                  <a:pt x="1896823" y="2431823"/>
                </a:lnTo>
                <a:lnTo>
                  <a:pt x="0" y="2431823"/>
                </a:lnTo>
                <a:lnTo>
                  <a:pt x="0" y="0"/>
                </a:lnTo>
                <a:close/>
              </a:path>
            </a:pathLst>
          </a:custGeom>
          <a:blipFill>
            <a:blip r:embed="rId6"/>
            <a:stretch>
              <a:fillRect l="0" t="0" r="0" b="0"/>
            </a:stretch>
          </a:blipFill>
        </p:spPr>
      </p:sp>
      <p:sp>
        <p:nvSpPr>
          <p:cNvPr name="Freeform 28" id="28"/>
          <p:cNvSpPr/>
          <p:nvPr/>
        </p:nvSpPr>
        <p:spPr>
          <a:xfrm flipH="false" flipV="false" rot="0">
            <a:off x="2239701" y="6416060"/>
            <a:ext cx="1692290" cy="2314243"/>
          </a:xfrm>
          <a:custGeom>
            <a:avLst/>
            <a:gdLst/>
            <a:ahLst/>
            <a:cxnLst/>
            <a:rect r="r" b="b" t="t" l="l"/>
            <a:pathLst>
              <a:path h="2314243" w="1692290">
                <a:moveTo>
                  <a:pt x="0" y="0"/>
                </a:moveTo>
                <a:lnTo>
                  <a:pt x="1692290" y="0"/>
                </a:lnTo>
                <a:lnTo>
                  <a:pt x="1692290" y="2314243"/>
                </a:lnTo>
                <a:lnTo>
                  <a:pt x="0" y="2314243"/>
                </a:lnTo>
                <a:lnTo>
                  <a:pt x="0" y="0"/>
                </a:lnTo>
                <a:close/>
              </a:path>
            </a:pathLst>
          </a:custGeom>
          <a:blipFill>
            <a:blip r:embed="rId7"/>
            <a:stretch>
              <a:fillRect l="0" t="0" r="0" b="0"/>
            </a:stretch>
          </a:blipFill>
        </p:spPr>
      </p:sp>
      <p:sp>
        <p:nvSpPr>
          <p:cNvPr name="Freeform 29" id="29"/>
          <p:cNvSpPr/>
          <p:nvPr/>
        </p:nvSpPr>
        <p:spPr>
          <a:xfrm flipH="false" flipV="false" rot="0">
            <a:off x="13989091" y="6416060"/>
            <a:ext cx="2405198" cy="2242848"/>
          </a:xfrm>
          <a:custGeom>
            <a:avLst/>
            <a:gdLst/>
            <a:ahLst/>
            <a:cxnLst/>
            <a:rect r="r" b="b" t="t" l="l"/>
            <a:pathLst>
              <a:path h="2242848" w="2405198">
                <a:moveTo>
                  <a:pt x="0" y="0"/>
                </a:moveTo>
                <a:lnTo>
                  <a:pt x="2405198" y="0"/>
                </a:lnTo>
                <a:lnTo>
                  <a:pt x="2405198" y="2242848"/>
                </a:lnTo>
                <a:lnTo>
                  <a:pt x="0" y="2242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03</a:t>
            </a:r>
          </a:p>
        </p:txBody>
      </p:sp>
      <p:sp>
        <p:nvSpPr>
          <p:cNvPr name="TextBox 31" id="31"/>
          <p:cNvSpPr txBox="true"/>
          <p:nvPr/>
        </p:nvSpPr>
        <p:spPr>
          <a:xfrm rot="-18144">
            <a:off x="1518327" y="917782"/>
            <a:ext cx="1188612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왜 ‘여울’인가? - 멀티 에이전트 조율 엔진</a:t>
            </a:r>
          </a:p>
        </p:txBody>
      </p:sp>
      <p:sp>
        <p:nvSpPr>
          <p:cNvPr name="TextBox 32" id="32"/>
          <p:cNvSpPr txBox="true"/>
          <p:nvPr/>
        </p:nvSpPr>
        <p:spPr>
          <a:xfrm rot="0">
            <a:off x="4752005" y="4292915"/>
            <a:ext cx="3598517"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전지적 상황 묘사 및 페르소나 유지</a:t>
            </a:r>
          </a:p>
        </p:txBody>
      </p:sp>
      <p:sp>
        <p:nvSpPr>
          <p:cNvPr name="TextBox 33" id="33"/>
          <p:cNvSpPr txBox="true"/>
          <p:nvPr/>
        </p:nvSpPr>
        <p:spPr>
          <a:xfrm rot="-18144">
            <a:off x="4753617" y="3214940"/>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Narrator Agent</a:t>
            </a:r>
          </a:p>
        </p:txBody>
      </p:sp>
      <p:sp>
        <p:nvSpPr>
          <p:cNvPr name="TextBox 34" id="34"/>
          <p:cNvSpPr txBox="true"/>
          <p:nvPr/>
        </p:nvSpPr>
        <p:spPr>
          <a:xfrm rot="0">
            <a:off x="9920502" y="4292915"/>
            <a:ext cx="3374068"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실시간 서사 정합성 및 오류 검수</a:t>
            </a:r>
          </a:p>
        </p:txBody>
      </p:sp>
      <p:sp>
        <p:nvSpPr>
          <p:cNvPr name="TextBox 35" id="35"/>
          <p:cNvSpPr txBox="true"/>
          <p:nvPr/>
        </p:nvSpPr>
        <p:spPr>
          <a:xfrm rot="-18144">
            <a:off x="9922114" y="3214940"/>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Validator Agent</a:t>
            </a:r>
          </a:p>
        </p:txBody>
      </p:sp>
      <p:sp>
        <p:nvSpPr>
          <p:cNvPr name="TextBox 36" id="36"/>
          <p:cNvSpPr txBox="true"/>
          <p:nvPr/>
        </p:nvSpPr>
        <p:spPr>
          <a:xfrm rot="0">
            <a:off x="4688731" y="7696727"/>
            <a:ext cx="3814192" cy="367651"/>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규칙 기반의 '</a:t>
            </a:r>
            <a:r>
              <a:rPr lang="en-US" sz="2032" spc="-71" b="true">
                <a:solidFill>
                  <a:srgbClr val="222222">
                    <a:alpha val="61961"/>
                  </a:srgbClr>
                </a:solidFill>
                <a:latin typeface="JASO Sans Bold"/>
                <a:ea typeface="JASO Sans Bold"/>
                <a:cs typeface="JASO Sans Bold"/>
                <a:sym typeface="JASO Sans Bold"/>
              </a:rPr>
              <a:t>절대적 진실</a:t>
            </a:r>
            <a:r>
              <a:rPr lang="en-US" sz="2032" spc="-71">
                <a:solidFill>
                  <a:srgbClr val="222222">
                    <a:alpha val="61961"/>
                  </a:srgbClr>
                </a:solidFill>
                <a:latin typeface="JASO Sans"/>
                <a:ea typeface="JASO Sans"/>
                <a:cs typeface="JASO Sans"/>
                <a:sym typeface="JASO Sans"/>
              </a:rPr>
              <a:t>' 수치 관리</a:t>
            </a:r>
          </a:p>
        </p:txBody>
      </p:sp>
      <p:sp>
        <p:nvSpPr>
          <p:cNvPr name="TextBox 37" id="37"/>
          <p:cNvSpPr txBox="true"/>
          <p:nvPr/>
        </p:nvSpPr>
        <p:spPr>
          <a:xfrm rot="-18144">
            <a:off x="4690343" y="6618752"/>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World Manager</a:t>
            </a:r>
          </a:p>
        </p:txBody>
      </p:sp>
      <p:sp>
        <p:nvSpPr>
          <p:cNvPr name="TextBox 38" id="38"/>
          <p:cNvSpPr txBox="true"/>
          <p:nvPr/>
        </p:nvSpPr>
        <p:spPr>
          <a:xfrm rot="0">
            <a:off x="9920502" y="7709281"/>
            <a:ext cx="3814192"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상태(State) 기반의 유기적 협업 제어</a:t>
            </a:r>
          </a:p>
        </p:txBody>
      </p:sp>
      <p:sp>
        <p:nvSpPr>
          <p:cNvPr name="TextBox 39" id="39"/>
          <p:cNvSpPr txBox="true"/>
          <p:nvPr/>
        </p:nvSpPr>
        <p:spPr>
          <a:xfrm rot="-18144">
            <a:off x="9922114" y="6631306"/>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Orchestration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7244010" y="3699290"/>
            <a:ext cx="1193022" cy="0"/>
          </a:xfrm>
          <a:prstGeom prst="line">
            <a:avLst/>
          </a:prstGeom>
          <a:ln cap="rnd" w="142875">
            <a:solidFill>
              <a:srgbClr val="000000"/>
            </a:solidFill>
            <a:prstDash val="solid"/>
            <a:headEnd type="none" len="sm" w="sm"/>
            <a:tailEnd type="none" len="sm" w="sm"/>
          </a:ln>
        </p:spPr>
      </p:sp>
      <p:sp>
        <p:nvSpPr>
          <p:cNvPr name="AutoShape 11" id="11"/>
          <p:cNvSpPr/>
          <p:nvPr/>
        </p:nvSpPr>
        <p:spPr>
          <a:xfrm>
            <a:off x="7305922" y="3637378"/>
            <a:ext cx="0" cy="1193022"/>
          </a:xfrm>
          <a:prstGeom prst="line">
            <a:avLst/>
          </a:prstGeom>
          <a:ln cap="rnd" w="142875">
            <a:solidFill>
              <a:srgbClr val="000000"/>
            </a:solidFill>
            <a:prstDash val="solid"/>
            <a:headEnd type="none" len="sm" w="sm"/>
            <a:tailEnd type="triangle" len="med" w="lg"/>
          </a:ln>
        </p:spPr>
      </p:sp>
      <p:sp>
        <p:nvSpPr>
          <p:cNvPr name="AutoShape 12" id="12"/>
          <p:cNvSpPr/>
          <p:nvPr/>
        </p:nvSpPr>
        <p:spPr>
          <a:xfrm flipH="true">
            <a:off x="9139237" y="3111870"/>
            <a:ext cx="0" cy="5672803"/>
          </a:xfrm>
          <a:prstGeom prst="line">
            <a:avLst/>
          </a:prstGeom>
          <a:ln cap="flat" w="9525">
            <a:solidFill>
              <a:srgbClr val="222222">
                <a:alpha val="15686"/>
              </a:srgbClr>
            </a:solidFill>
            <a:prstDash val="solid"/>
            <a:headEnd type="none" len="sm" w="sm"/>
            <a:tailEnd type="none" len="sm" w="sm"/>
          </a:ln>
        </p:spPr>
      </p:sp>
      <p:sp>
        <p:nvSpPr>
          <p:cNvPr name="AutoShape 13" id="13"/>
          <p:cNvSpPr/>
          <p:nvPr/>
        </p:nvSpPr>
        <p:spPr>
          <a:xfrm>
            <a:off x="6131950" y="4756565"/>
            <a:ext cx="1193022" cy="0"/>
          </a:xfrm>
          <a:prstGeom prst="line">
            <a:avLst/>
          </a:prstGeom>
          <a:ln cap="rnd" w="142875">
            <a:solidFill>
              <a:srgbClr val="000000"/>
            </a:solidFill>
            <a:prstDash val="solid"/>
            <a:headEnd type="none" len="sm" w="sm"/>
            <a:tailEnd type="none" len="sm" w="sm"/>
          </a:ln>
        </p:spPr>
      </p:sp>
      <p:sp>
        <p:nvSpPr>
          <p:cNvPr name="AutoShape 14" id="14"/>
          <p:cNvSpPr/>
          <p:nvPr/>
        </p:nvSpPr>
        <p:spPr>
          <a:xfrm>
            <a:off x="6193862" y="4694653"/>
            <a:ext cx="0" cy="1193022"/>
          </a:xfrm>
          <a:prstGeom prst="line">
            <a:avLst/>
          </a:prstGeom>
          <a:ln cap="rnd" w="142875">
            <a:solidFill>
              <a:srgbClr val="000000"/>
            </a:solidFill>
            <a:prstDash val="solid"/>
            <a:headEnd type="none" len="sm" w="sm"/>
            <a:tailEnd type="triangle" len="med" w="lg"/>
          </a:ln>
        </p:spPr>
      </p:sp>
      <p:sp>
        <p:nvSpPr>
          <p:cNvPr name="AutoShape 15" id="15"/>
          <p:cNvSpPr/>
          <p:nvPr/>
        </p:nvSpPr>
        <p:spPr>
          <a:xfrm>
            <a:off x="5057990" y="5816645"/>
            <a:ext cx="1193022" cy="0"/>
          </a:xfrm>
          <a:prstGeom prst="line">
            <a:avLst/>
          </a:prstGeom>
          <a:ln cap="rnd" w="142875">
            <a:solidFill>
              <a:srgbClr val="000000"/>
            </a:solidFill>
            <a:prstDash val="solid"/>
            <a:headEnd type="none" len="sm" w="sm"/>
            <a:tailEnd type="none" len="sm" w="sm"/>
          </a:ln>
        </p:spPr>
      </p:sp>
      <p:sp>
        <p:nvSpPr>
          <p:cNvPr name="AutoShape 16" id="16"/>
          <p:cNvSpPr/>
          <p:nvPr/>
        </p:nvSpPr>
        <p:spPr>
          <a:xfrm>
            <a:off x="5119902" y="5754732"/>
            <a:ext cx="0" cy="1193022"/>
          </a:xfrm>
          <a:prstGeom prst="line">
            <a:avLst/>
          </a:prstGeom>
          <a:ln cap="rnd" w="142875">
            <a:solidFill>
              <a:srgbClr val="000000"/>
            </a:solidFill>
            <a:prstDash val="solid"/>
            <a:headEnd type="none" len="sm" w="sm"/>
            <a:tailEnd type="triangle" len="med" w="lg"/>
          </a:ln>
        </p:spPr>
      </p:sp>
      <p:sp>
        <p:nvSpPr>
          <p:cNvPr name="AutoShape 17" id="17"/>
          <p:cNvSpPr/>
          <p:nvPr/>
        </p:nvSpPr>
        <p:spPr>
          <a:xfrm flipH="true">
            <a:off x="3964980" y="6876317"/>
            <a:ext cx="1193022" cy="0"/>
          </a:xfrm>
          <a:prstGeom prst="line">
            <a:avLst/>
          </a:prstGeom>
          <a:ln cap="rnd" w="142875">
            <a:solidFill>
              <a:srgbClr val="000000"/>
            </a:solidFill>
            <a:prstDash val="solid"/>
            <a:headEnd type="none" len="sm" w="sm"/>
            <a:tailEnd type="triangle" len="med" w="lg"/>
          </a:ln>
        </p:spPr>
      </p:sp>
      <p:sp>
        <p:nvSpPr>
          <p:cNvPr name="Freeform 18" id="18"/>
          <p:cNvSpPr/>
          <p:nvPr/>
        </p:nvSpPr>
        <p:spPr>
          <a:xfrm flipH="false" flipV="false" rot="0">
            <a:off x="10782300" y="375614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3326317" y="375614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0782300" y="5266811"/>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326317" y="527283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474095" y="5176904"/>
            <a:ext cx="1339810" cy="1098644"/>
          </a:xfrm>
          <a:custGeom>
            <a:avLst/>
            <a:gdLst/>
            <a:ahLst/>
            <a:cxnLst/>
            <a:rect r="r" b="b" t="t" l="l"/>
            <a:pathLst>
              <a:path h="1098644" w="1339810">
                <a:moveTo>
                  <a:pt x="0" y="0"/>
                </a:moveTo>
                <a:lnTo>
                  <a:pt x="1339810" y="0"/>
                </a:lnTo>
                <a:lnTo>
                  <a:pt x="1339810" y="1098644"/>
                </a:lnTo>
                <a:lnTo>
                  <a:pt x="0" y="1098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30</a:t>
            </a:r>
          </a:p>
        </p:txBody>
      </p:sp>
      <p:sp>
        <p:nvSpPr>
          <p:cNvPr name="TextBox 24" id="24"/>
          <p:cNvSpPr txBox="true"/>
          <p:nvPr/>
        </p:nvSpPr>
        <p:spPr>
          <a:xfrm rot="-18144">
            <a:off x="1518366" y="932642"/>
            <a:ext cx="6255282"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프롬프트 엔지니어링</a:t>
            </a:r>
          </a:p>
        </p:txBody>
      </p:sp>
      <p:sp>
        <p:nvSpPr>
          <p:cNvPr name="TextBox 25" id="25"/>
          <p:cNvSpPr txBox="true"/>
          <p:nvPr/>
        </p:nvSpPr>
        <p:spPr>
          <a:xfrm rot="0">
            <a:off x="6610374" y="3088738"/>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입력 분석</a:t>
            </a:r>
          </a:p>
        </p:txBody>
      </p:sp>
      <p:sp>
        <p:nvSpPr>
          <p:cNvPr name="TextBox 26" id="26"/>
          <p:cNvSpPr txBox="true"/>
          <p:nvPr/>
        </p:nvSpPr>
        <p:spPr>
          <a:xfrm rot="0">
            <a:off x="5479264" y="4146013"/>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 추론</a:t>
            </a:r>
          </a:p>
        </p:txBody>
      </p:sp>
      <p:sp>
        <p:nvSpPr>
          <p:cNvPr name="TextBox 27" id="27"/>
          <p:cNvSpPr txBox="true"/>
          <p:nvPr/>
        </p:nvSpPr>
        <p:spPr>
          <a:xfrm rot="0">
            <a:off x="4405304" y="5206092"/>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최종 생성</a:t>
            </a:r>
          </a:p>
        </p:txBody>
      </p:sp>
      <p:sp>
        <p:nvSpPr>
          <p:cNvPr name="TextBox 28" id="28"/>
          <p:cNvSpPr txBox="true"/>
          <p:nvPr/>
        </p:nvSpPr>
        <p:spPr>
          <a:xfrm rot="0">
            <a:off x="1314855" y="6554372"/>
            <a:ext cx="252308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논리적 비약 방지</a:t>
            </a:r>
          </a:p>
        </p:txBody>
      </p:sp>
      <p:sp>
        <p:nvSpPr>
          <p:cNvPr name="TextBox 29" id="29"/>
          <p:cNvSpPr txBox="true"/>
          <p:nvPr/>
        </p:nvSpPr>
        <p:spPr>
          <a:xfrm rot="-18144">
            <a:off x="2579548" y="7562813"/>
            <a:ext cx="4597836" cy="1168399"/>
          </a:xfrm>
          <a:prstGeom prst="rect">
            <a:avLst/>
          </a:prstGeom>
        </p:spPr>
        <p:txBody>
          <a:bodyPr anchor="t" rtlCol="false" tIns="0" lIns="0" bIns="0" rIns="0">
            <a:spAutoFit/>
          </a:bodyPr>
          <a:lstStyle/>
          <a:p>
            <a:pPr algn="l" marL="0" indent="0" lvl="0">
              <a:lnSpc>
                <a:spcPts val="4599"/>
              </a:lnSpc>
            </a:pPr>
            <a:r>
              <a:rPr lang="en-US" b="true" sz="3999" spc="-87">
                <a:solidFill>
                  <a:srgbClr val="3A59D1"/>
                </a:solidFill>
                <a:latin typeface="JASO Sans Bold"/>
                <a:ea typeface="JASO Sans Bold"/>
                <a:cs typeface="JASO Sans Bold"/>
                <a:sym typeface="JASO Sans Bold"/>
              </a:rPr>
              <a:t>Chain of Thought</a:t>
            </a:r>
            <a:r>
              <a:rPr lang="en-US" b="true" sz="3999" spc="-87">
                <a:solidFill>
                  <a:srgbClr val="222222"/>
                </a:solidFill>
                <a:latin typeface="JASO Sans Bold"/>
                <a:ea typeface="JASO Sans Bold"/>
                <a:cs typeface="JASO Sans Bold"/>
                <a:sym typeface="JASO Sans Bold"/>
              </a:rPr>
              <a:t> - 사고의 연쇄</a:t>
            </a:r>
          </a:p>
        </p:txBody>
      </p:sp>
      <p:sp>
        <p:nvSpPr>
          <p:cNvPr name="TextBox 30" id="30"/>
          <p:cNvSpPr txBox="true"/>
          <p:nvPr/>
        </p:nvSpPr>
        <p:spPr>
          <a:xfrm rot="-18144">
            <a:off x="10870963" y="7466737"/>
            <a:ext cx="4750212" cy="1168399"/>
          </a:xfrm>
          <a:prstGeom prst="rect">
            <a:avLst/>
          </a:prstGeom>
        </p:spPr>
        <p:txBody>
          <a:bodyPr anchor="t" rtlCol="false" tIns="0" lIns="0" bIns="0" rIns="0">
            <a:spAutoFit/>
          </a:bodyPr>
          <a:lstStyle/>
          <a:p>
            <a:pPr algn="l" marL="0" indent="0" lvl="0">
              <a:lnSpc>
                <a:spcPts val="4599"/>
              </a:lnSpc>
            </a:pPr>
            <a:r>
              <a:rPr lang="en-US" b="true" sz="3999" spc="-87">
                <a:solidFill>
                  <a:srgbClr val="3A59D1"/>
                </a:solidFill>
                <a:latin typeface="JASO Sans Bold"/>
                <a:ea typeface="JASO Sans Bold"/>
                <a:cs typeface="JASO Sans Bold"/>
                <a:sym typeface="JASO Sans Bold"/>
              </a:rPr>
              <a:t>Few-shot</a:t>
            </a:r>
            <a:r>
              <a:rPr lang="en-US" b="true" sz="3999" spc="-87">
                <a:solidFill>
                  <a:srgbClr val="222222"/>
                </a:solidFill>
                <a:latin typeface="JASO Sans Bold"/>
                <a:ea typeface="JASO Sans Bold"/>
                <a:cs typeface="JASO Sans Bold"/>
                <a:sym typeface="JASO Sans Bold"/>
              </a:rPr>
              <a:t> Learning - 예시 기반 학습</a:t>
            </a:r>
          </a:p>
        </p:txBody>
      </p:sp>
      <p:sp>
        <p:nvSpPr>
          <p:cNvPr name="TextBox 31" id="31"/>
          <p:cNvSpPr txBox="true"/>
          <p:nvPr/>
        </p:nvSpPr>
        <p:spPr>
          <a:xfrm rot="0">
            <a:off x="10921250" y="4114286"/>
            <a:ext cx="210547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A</a:t>
            </a:r>
          </a:p>
        </p:txBody>
      </p:sp>
      <p:sp>
        <p:nvSpPr>
          <p:cNvPr name="TextBox 32" id="32"/>
          <p:cNvSpPr txBox="true"/>
          <p:nvPr/>
        </p:nvSpPr>
        <p:spPr>
          <a:xfrm rot="0">
            <a:off x="13473676" y="4114286"/>
            <a:ext cx="208865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B</a:t>
            </a:r>
          </a:p>
        </p:txBody>
      </p:sp>
      <p:sp>
        <p:nvSpPr>
          <p:cNvPr name="TextBox 33" id="33"/>
          <p:cNvSpPr txBox="true"/>
          <p:nvPr/>
        </p:nvSpPr>
        <p:spPr>
          <a:xfrm rot="0">
            <a:off x="10911725" y="5624951"/>
            <a:ext cx="212452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C</a:t>
            </a:r>
          </a:p>
        </p:txBody>
      </p:sp>
      <p:sp>
        <p:nvSpPr>
          <p:cNvPr name="TextBox 34" id="34"/>
          <p:cNvSpPr txBox="true"/>
          <p:nvPr/>
        </p:nvSpPr>
        <p:spPr>
          <a:xfrm rot="0">
            <a:off x="13456709" y="5630976"/>
            <a:ext cx="2122587"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31</a:t>
            </a:r>
          </a:p>
        </p:txBody>
      </p:sp>
      <p:sp>
        <p:nvSpPr>
          <p:cNvPr name="Freeform 9" id="9"/>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1" id="11"/>
          <p:cNvSpPr txBox="true"/>
          <p:nvPr/>
        </p:nvSpPr>
        <p:spPr>
          <a:xfrm rot="-18144">
            <a:off x="1518355" y="928619"/>
            <a:ext cx="777952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에이전트 간 협업 프로세스</a:t>
            </a:r>
          </a:p>
        </p:txBody>
      </p:sp>
      <p:grpSp>
        <p:nvGrpSpPr>
          <p:cNvPr name="Group 12" id="12"/>
          <p:cNvGrpSpPr/>
          <p:nvPr/>
        </p:nvGrpSpPr>
        <p:grpSpPr>
          <a:xfrm rot="0">
            <a:off x="4005245" y="4737577"/>
            <a:ext cx="2630488" cy="934565"/>
            <a:chOff x="0" y="0"/>
            <a:chExt cx="183559" cy="65215"/>
          </a:xfrm>
        </p:grpSpPr>
        <p:sp>
          <p:nvSpPr>
            <p:cNvPr name="Freeform 13" id="13"/>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14" id="14"/>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AutoShape 15" id="15"/>
          <p:cNvSpPr/>
          <p:nvPr/>
        </p:nvSpPr>
        <p:spPr>
          <a:xfrm>
            <a:off x="2812223" y="5204859"/>
            <a:ext cx="1193022" cy="0"/>
          </a:xfrm>
          <a:prstGeom prst="line">
            <a:avLst/>
          </a:prstGeom>
          <a:ln cap="rnd" w="142875">
            <a:solidFill>
              <a:srgbClr val="000000"/>
            </a:solidFill>
            <a:prstDash val="solid"/>
            <a:headEnd type="none" len="sm" w="sm"/>
            <a:tailEnd type="triangle" len="med" w="lg"/>
          </a:ln>
        </p:spPr>
      </p:sp>
      <p:sp>
        <p:nvSpPr>
          <p:cNvPr name="TextBox 16" id="16"/>
          <p:cNvSpPr txBox="true"/>
          <p:nvPr/>
        </p:nvSpPr>
        <p:spPr>
          <a:xfrm rot="0">
            <a:off x="4175927" y="4882914"/>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sp>
        <p:nvSpPr>
          <p:cNvPr name="AutoShape 17" id="17"/>
          <p:cNvSpPr/>
          <p:nvPr/>
        </p:nvSpPr>
        <p:spPr>
          <a:xfrm flipV="true">
            <a:off x="6692875" y="4173639"/>
            <a:ext cx="1135881" cy="804525"/>
          </a:xfrm>
          <a:prstGeom prst="line">
            <a:avLst/>
          </a:prstGeom>
          <a:ln cap="rnd" w="142875">
            <a:solidFill>
              <a:srgbClr val="000000"/>
            </a:solidFill>
            <a:prstDash val="solid"/>
            <a:headEnd type="none" len="sm" w="sm"/>
            <a:tailEnd type="triangle" len="med" w="lg"/>
          </a:ln>
        </p:spPr>
      </p:sp>
      <p:grpSp>
        <p:nvGrpSpPr>
          <p:cNvPr name="Group 18" id="18"/>
          <p:cNvGrpSpPr/>
          <p:nvPr/>
        </p:nvGrpSpPr>
        <p:grpSpPr>
          <a:xfrm rot="0">
            <a:off x="7828756" y="3239074"/>
            <a:ext cx="2630488" cy="934565"/>
            <a:chOff x="0" y="0"/>
            <a:chExt cx="183559" cy="65215"/>
          </a:xfrm>
        </p:grpSpPr>
        <p:sp>
          <p:nvSpPr>
            <p:cNvPr name="Freeform 19" id="19"/>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0" id="20"/>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1" id="21"/>
          <p:cNvSpPr txBox="true"/>
          <p:nvPr/>
        </p:nvSpPr>
        <p:spPr>
          <a:xfrm rot="0">
            <a:off x="8137922" y="3384412"/>
            <a:ext cx="201215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a:t>
            </a:r>
          </a:p>
        </p:txBody>
      </p:sp>
      <p:grpSp>
        <p:nvGrpSpPr>
          <p:cNvPr name="Group 22" id="22"/>
          <p:cNvGrpSpPr/>
          <p:nvPr/>
        </p:nvGrpSpPr>
        <p:grpSpPr>
          <a:xfrm rot="0">
            <a:off x="7828756" y="6236079"/>
            <a:ext cx="2630488" cy="934565"/>
            <a:chOff x="0" y="0"/>
            <a:chExt cx="183559" cy="65215"/>
          </a:xfrm>
        </p:grpSpPr>
        <p:sp>
          <p:nvSpPr>
            <p:cNvPr name="Freeform 23" id="23"/>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4" id="24"/>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5" id="25"/>
          <p:cNvSpPr txBox="true"/>
          <p:nvPr/>
        </p:nvSpPr>
        <p:spPr>
          <a:xfrm rot="0">
            <a:off x="8269932" y="6381417"/>
            <a:ext cx="174813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npc_actor</a:t>
            </a:r>
          </a:p>
        </p:txBody>
      </p:sp>
      <p:sp>
        <p:nvSpPr>
          <p:cNvPr name="AutoShape 26" id="26"/>
          <p:cNvSpPr/>
          <p:nvPr/>
        </p:nvSpPr>
        <p:spPr>
          <a:xfrm>
            <a:off x="6635733" y="5466769"/>
            <a:ext cx="1193022" cy="769310"/>
          </a:xfrm>
          <a:prstGeom prst="line">
            <a:avLst/>
          </a:prstGeom>
          <a:ln cap="rnd" w="142875">
            <a:solidFill>
              <a:srgbClr val="000000"/>
            </a:solidFill>
            <a:prstDash val="solid"/>
            <a:headEnd type="none" len="sm" w="sm"/>
            <a:tailEnd type="triangle" len="med" w="lg"/>
          </a:ln>
        </p:spPr>
      </p:sp>
      <p:grpSp>
        <p:nvGrpSpPr>
          <p:cNvPr name="Group 27" id="27"/>
          <p:cNvGrpSpPr/>
          <p:nvPr/>
        </p:nvGrpSpPr>
        <p:grpSpPr>
          <a:xfrm rot="0">
            <a:off x="11652267" y="4737577"/>
            <a:ext cx="2630488" cy="934565"/>
            <a:chOff x="0" y="0"/>
            <a:chExt cx="183559" cy="65215"/>
          </a:xfrm>
        </p:grpSpPr>
        <p:sp>
          <p:nvSpPr>
            <p:cNvPr name="Freeform 28" id="28"/>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9" id="29"/>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0" id="30"/>
          <p:cNvSpPr txBox="true"/>
          <p:nvPr/>
        </p:nvSpPr>
        <p:spPr>
          <a:xfrm rot="0">
            <a:off x="12272930" y="4882914"/>
            <a:ext cx="138916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narrator</a:t>
            </a:r>
          </a:p>
        </p:txBody>
      </p:sp>
      <p:sp>
        <p:nvSpPr>
          <p:cNvPr name="AutoShape 31" id="31"/>
          <p:cNvSpPr/>
          <p:nvPr/>
        </p:nvSpPr>
        <p:spPr>
          <a:xfrm>
            <a:off x="10459244" y="4125395"/>
            <a:ext cx="1097786" cy="852769"/>
          </a:xfrm>
          <a:prstGeom prst="line">
            <a:avLst/>
          </a:prstGeom>
          <a:ln cap="rnd" w="142875">
            <a:solidFill>
              <a:srgbClr val="000000"/>
            </a:solidFill>
            <a:prstDash val="solid"/>
            <a:headEnd type="none" len="sm" w="sm"/>
            <a:tailEnd type="triangle" len="med" w="lg"/>
          </a:ln>
        </p:spPr>
      </p:sp>
      <p:sp>
        <p:nvSpPr>
          <p:cNvPr name="AutoShape 32" id="32"/>
          <p:cNvSpPr/>
          <p:nvPr/>
        </p:nvSpPr>
        <p:spPr>
          <a:xfrm flipV="true">
            <a:off x="10459244" y="5431554"/>
            <a:ext cx="1135881" cy="804525"/>
          </a:xfrm>
          <a:prstGeom prst="line">
            <a:avLst/>
          </a:prstGeom>
          <a:ln cap="rnd" w="142875">
            <a:solidFill>
              <a:srgbClr val="000000"/>
            </a:solidFill>
            <a:prstDash val="solid"/>
            <a:headEnd type="none" len="sm" w="sm"/>
            <a:tailEnd type="triangle" len="med" w="lg"/>
          </a:ln>
        </p:spPr>
      </p:sp>
      <p:sp>
        <p:nvSpPr>
          <p:cNvPr name="AutoShape 33" id="33"/>
          <p:cNvSpPr/>
          <p:nvPr/>
        </p:nvSpPr>
        <p:spPr>
          <a:xfrm>
            <a:off x="14282755" y="5204859"/>
            <a:ext cx="1193022" cy="0"/>
          </a:xfrm>
          <a:prstGeom prst="line">
            <a:avLst/>
          </a:prstGeom>
          <a:ln cap="rnd" w="142875">
            <a:solidFill>
              <a:srgbClr val="000000"/>
            </a:solidFill>
            <a:prstDash val="solid"/>
            <a:headEnd type="none" len="sm" w="sm"/>
            <a:tailEnd type="triangle" len="med" w="lg"/>
          </a:ln>
        </p:spPr>
      </p:sp>
      <p:sp>
        <p:nvSpPr>
          <p:cNvPr name="TextBox 34" id="34"/>
          <p:cNvSpPr txBox="true"/>
          <p:nvPr/>
        </p:nvSpPr>
        <p:spPr>
          <a:xfrm rot="0">
            <a:off x="7056079" y="4954352"/>
            <a:ext cx="293489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3A59D1"/>
                </a:solidFill>
                <a:latin typeface="JASO Sans Bold"/>
                <a:ea typeface="JASO Sans Bold"/>
                <a:cs typeface="JASO Sans Bold"/>
                <a:sym typeface="JASO Sans Bold"/>
              </a:rPr>
              <a:t>Conditional Edge</a:t>
            </a:r>
          </a:p>
        </p:txBody>
      </p:sp>
      <p:sp>
        <p:nvSpPr>
          <p:cNvPr name="TextBox 35" id="35"/>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코드 기반의 엄격한 라우팅으로</a:t>
            </a:r>
            <a:r>
              <a:rPr lang="en-US" b="true" sz="3499" spc="-122">
                <a:solidFill>
                  <a:srgbClr val="000000"/>
                </a:solidFill>
                <a:latin typeface="JASO Sans Bold"/>
                <a:ea typeface="JASO Sans Bold"/>
                <a:cs typeface="JASO Sans Bold"/>
                <a:sym typeface="JASO Sans Bold"/>
              </a:rPr>
              <a:t> 구현한 에이전트 간 유기적 협업 파이프라인</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971336" y="3472197"/>
            <a:ext cx="2074534" cy="2462354"/>
          </a:xfrm>
          <a:custGeom>
            <a:avLst/>
            <a:gdLst/>
            <a:ahLst/>
            <a:cxnLst/>
            <a:rect r="r" b="b" t="t" l="l"/>
            <a:pathLst>
              <a:path h="2462354" w="2074534">
                <a:moveTo>
                  <a:pt x="0" y="0"/>
                </a:moveTo>
                <a:lnTo>
                  <a:pt x="2074533" y="0"/>
                </a:lnTo>
                <a:lnTo>
                  <a:pt x="2074533" y="2462354"/>
                </a:lnTo>
                <a:lnTo>
                  <a:pt x="0" y="2462354"/>
                </a:lnTo>
                <a:lnTo>
                  <a:pt x="0" y="0"/>
                </a:lnTo>
                <a:close/>
              </a:path>
            </a:pathLst>
          </a:custGeom>
          <a:blipFill>
            <a:blip r:embed="rId5"/>
            <a:stretch>
              <a:fillRect l="0" t="0" r="0" b="0"/>
            </a:stretch>
          </a:blipFill>
        </p:spPr>
      </p:sp>
      <p:sp>
        <p:nvSpPr>
          <p:cNvPr name="Freeform 20" id="20"/>
          <p:cNvSpPr/>
          <p:nvPr/>
        </p:nvSpPr>
        <p:spPr>
          <a:xfrm flipH="false" flipV="false" rot="0">
            <a:off x="8189542" y="3472197"/>
            <a:ext cx="1908915" cy="2458790"/>
          </a:xfrm>
          <a:custGeom>
            <a:avLst/>
            <a:gdLst/>
            <a:ahLst/>
            <a:cxnLst/>
            <a:rect r="r" b="b" t="t" l="l"/>
            <a:pathLst>
              <a:path h="2458790" w="1908915">
                <a:moveTo>
                  <a:pt x="0" y="0"/>
                </a:moveTo>
                <a:lnTo>
                  <a:pt x="1908916" y="0"/>
                </a:lnTo>
                <a:lnTo>
                  <a:pt x="1908916" y="2458790"/>
                </a:lnTo>
                <a:lnTo>
                  <a:pt x="0" y="2458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3245317" y="3465459"/>
            <a:ext cx="2163735" cy="2458790"/>
          </a:xfrm>
          <a:custGeom>
            <a:avLst/>
            <a:gdLst/>
            <a:ahLst/>
            <a:cxnLst/>
            <a:rect r="r" b="b" t="t" l="l"/>
            <a:pathLst>
              <a:path h="2458790" w="2163735">
                <a:moveTo>
                  <a:pt x="0" y="0"/>
                </a:moveTo>
                <a:lnTo>
                  <a:pt x="2163735" y="0"/>
                </a:lnTo>
                <a:lnTo>
                  <a:pt x="2163735" y="2458790"/>
                </a:lnTo>
                <a:lnTo>
                  <a:pt x="0" y="24587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32</a:t>
            </a:r>
          </a:p>
        </p:txBody>
      </p:sp>
      <p:sp>
        <p:nvSpPr>
          <p:cNvPr name="TextBox 23" id="23"/>
          <p:cNvSpPr txBox="true"/>
          <p:nvPr/>
        </p:nvSpPr>
        <p:spPr>
          <a:xfrm rot="-18144">
            <a:off x="1518379" y="937666"/>
            <a:ext cx="4351276"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환각 억제 전략</a:t>
            </a:r>
          </a:p>
        </p:txBody>
      </p:sp>
      <p:sp>
        <p:nvSpPr>
          <p:cNvPr name="TextBox 24" id="24"/>
          <p:cNvSpPr txBox="true"/>
          <p:nvPr/>
        </p:nvSpPr>
        <p:spPr>
          <a:xfrm rot="0">
            <a:off x="1866754" y="7597094"/>
            <a:ext cx="428369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AI 출력을 규격화된 객체로 강제 변환하여</a:t>
            </a:r>
          </a:p>
          <a:p>
            <a:pPr algn="ctr">
              <a:lnSpc>
                <a:spcPts val="3069"/>
              </a:lnSpc>
            </a:pPr>
            <a:r>
              <a:rPr lang="en-US" sz="2032" spc="-71">
                <a:solidFill>
                  <a:srgbClr val="222222">
                    <a:alpha val="61961"/>
                  </a:srgbClr>
                </a:solidFill>
                <a:latin typeface="JASO Sans"/>
                <a:ea typeface="JASO Sans"/>
                <a:cs typeface="JASO Sans"/>
                <a:sym typeface="JASO Sans"/>
              </a:rPr>
              <a:t>비정형 데이터 오류 원천 차단</a:t>
            </a:r>
          </a:p>
        </p:txBody>
      </p:sp>
      <p:sp>
        <p:nvSpPr>
          <p:cNvPr name="TextBox 25" id="25"/>
          <p:cNvSpPr txBox="true"/>
          <p:nvPr/>
        </p:nvSpPr>
        <p:spPr>
          <a:xfrm rot="0">
            <a:off x="6823072" y="7597094"/>
            <a:ext cx="4689643"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엔진에 정의된 절대적 수치 데이터를</a:t>
            </a:r>
          </a:p>
          <a:p>
            <a:pPr algn="ctr">
              <a:lnSpc>
                <a:spcPts val="3069"/>
              </a:lnSpc>
            </a:pPr>
            <a:r>
              <a:rPr lang="en-US" sz="2032" spc="-71">
                <a:solidFill>
                  <a:srgbClr val="222222">
                    <a:alpha val="61961"/>
                  </a:srgbClr>
                </a:solidFill>
                <a:latin typeface="JASO Sans"/>
                <a:ea typeface="JASO Sans"/>
                <a:cs typeface="JASO Sans"/>
                <a:sym typeface="JASO Sans"/>
              </a:rPr>
              <a:t>기반으로 AI의 서사적 모순 실시간 검증</a:t>
            </a:r>
          </a:p>
        </p:txBody>
      </p:sp>
      <p:sp>
        <p:nvSpPr>
          <p:cNvPr name="TextBox 26" id="26"/>
          <p:cNvSpPr txBox="true"/>
          <p:nvPr/>
        </p:nvSpPr>
        <p:spPr>
          <a:xfrm rot="0">
            <a:off x="12158538" y="7597094"/>
            <a:ext cx="4337294"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LangGraph의 순환 구조를 활용해</a:t>
            </a:r>
          </a:p>
          <a:p>
            <a:pPr algn="ctr">
              <a:lnSpc>
                <a:spcPts val="3069"/>
              </a:lnSpc>
            </a:pPr>
            <a:r>
              <a:rPr lang="en-US" sz="2032" spc="-71">
                <a:solidFill>
                  <a:srgbClr val="222222">
                    <a:alpha val="61961"/>
                  </a:srgbClr>
                </a:solidFill>
                <a:latin typeface="JASO Sans"/>
                <a:ea typeface="JASO Sans"/>
                <a:cs typeface="JASO Sans"/>
                <a:sym typeface="JASO Sans"/>
              </a:rPr>
              <a:t>오류 발견 시 즉시 재수행 및 보정 로직 가동</a:t>
            </a:r>
          </a:p>
        </p:txBody>
      </p:sp>
      <p:sp>
        <p:nvSpPr>
          <p:cNvPr name="TextBox 27" id="27"/>
          <p:cNvSpPr txBox="true"/>
          <p:nvPr/>
        </p:nvSpPr>
        <p:spPr>
          <a:xfrm rot="-18144">
            <a:off x="2757335" y="6223333"/>
            <a:ext cx="2502636"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Schema Validation</a:t>
            </a:r>
          </a:p>
        </p:txBody>
      </p:sp>
      <p:sp>
        <p:nvSpPr>
          <p:cNvPr name="TextBox 28" id="28"/>
          <p:cNvSpPr txBox="true"/>
          <p:nvPr/>
        </p:nvSpPr>
        <p:spPr>
          <a:xfrm rot="-18144">
            <a:off x="7759565" y="6224162"/>
            <a:ext cx="2816757"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WorldState Grounding</a:t>
            </a:r>
          </a:p>
        </p:txBody>
      </p:sp>
      <p:sp>
        <p:nvSpPr>
          <p:cNvPr name="TextBox 29" id="29"/>
          <p:cNvSpPr txBox="true"/>
          <p:nvPr/>
        </p:nvSpPr>
        <p:spPr>
          <a:xfrm rot="-18144">
            <a:off x="12556914" y="6219334"/>
            <a:ext cx="3540641"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Loop Verification</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2497667" y="2464382"/>
            <a:ext cx="10689343" cy="6793918"/>
          </a:xfrm>
          <a:custGeom>
            <a:avLst/>
            <a:gdLst/>
            <a:ahLst/>
            <a:cxnLst/>
            <a:rect r="r" b="b" t="t" l="l"/>
            <a:pathLst>
              <a:path h="6793918" w="10689343">
                <a:moveTo>
                  <a:pt x="0" y="0"/>
                </a:moveTo>
                <a:lnTo>
                  <a:pt x="10689343" y="0"/>
                </a:lnTo>
                <a:lnTo>
                  <a:pt x="10689343" y="6793918"/>
                </a:lnTo>
                <a:lnTo>
                  <a:pt x="0" y="6793918"/>
                </a:lnTo>
                <a:lnTo>
                  <a:pt x="0" y="0"/>
                </a:lnTo>
                <a:close/>
              </a:path>
            </a:pathLst>
          </a:custGeom>
          <a:blipFill>
            <a:blip r:embed="rId4"/>
            <a:stretch>
              <a:fillRect l="-6670" t="-6679" r="-9703" b="-3180"/>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33</a:t>
            </a:r>
          </a:p>
        </p:txBody>
      </p:sp>
      <p:sp>
        <p:nvSpPr>
          <p:cNvPr name="TextBox 12" id="12"/>
          <p:cNvSpPr txBox="true"/>
          <p:nvPr/>
        </p:nvSpPr>
        <p:spPr>
          <a:xfrm rot="-18144">
            <a:off x="1518378" y="937203"/>
            <a:ext cx="45268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품질 평가 지표</a:t>
            </a:r>
          </a:p>
        </p:txBody>
      </p:sp>
      <p:sp>
        <p:nvSpPr>
          <p:cNvPr name="AutoShape 13" id="13"/>
          <p:cNvSpPr/>
          <p:nvPr/>
        </p:nvSpPr>
        <p:spPr>
          <a:xfrm>
            <a:off x="12748040" y="3188451"/>
            <a:ext cx="582021" cy="0"/>
          </a:xfrm>
          <a:prstGeom prst="line">
            <a:avLst/>
          </a:prstGeom>
          <a:ln cap="flat" w="38100">
            <a:solidFill>
              <a:srgbClr val="222222"/>
            </a:solidFill>
            <a:prstDash val="sysDot"/>
            <a:headEnd type="none" len="sm" w="sm"/>
            <a:tailEnd type="none" len="sm" w="sm"/>
          </a:ln>
        </p:spPr>
      </p:sp>
      <p:sp>
        <p:nvSpPr>
          <p:cNvPr name="TextBox 14" id="14"/>
          <p:cNvSpPr txBox="true"/>
          <p:nvPr/>
        </p:nvSpPr>
        <p:spPr>
          <a:xfrm rot="0">
            <a:off x="13482375" y="2662353"/>
            <a:ext cx="230795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실서비스</a:t>
            </a:r>
            <a:r>
              <a:rPr lang="en-US" b="true" sz="2749" spc="-140">
                <a:solidFill>
                  <a:srgbClr val="3A59D1"/>
                </a:solidFill>
                <a:latin typeface="JASO Sans Bold"/>
                <a:ea typeface="JASO Sans Bold"/>
                <a:cs typeface="JASO Sans Bold"/>
                <a:sym typeface="JASO Sans Bold"/>
              </a:rPr>
              <a:t> 수준의 정합성 확보</a:t>
            </a:r>
          </a:p>
        </p:txBody>
      </p:sp>
      <p:sp>
        <p:nvSpPr>
          <p:cNvPr name="TextBox 15" id="15"/>
          <p:cNvSpPr txBox="true"/>
          <p:nvPr/>
        </p:nvSpPr>
        <p:spPr>
          <a:xfrm rot="0">
            <a:off x="12289730" y="3279011"/>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90%</a:t>
            </a:r>
          </a:p>
        </p:txBody>
      </p:sp>
      <p:sp>
        <p:nvSpPr>
          <p:cNvPr name="TextBox 16" id="16"/>
          <p:cNvSpPr txBox="true"/>
          <p:nvPr/>
        </p:nvSpPr>
        <p:spPr>
          <a:xfrm rot="0">
            <a:off x="12289730" y="7977216"/>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8건</a:t>
            </a:r>
          </a:p>
        </p:txBody>
      </p:sp>
      <p:sp>
        <p:nvSpPr>
          <p:cNvPr name="AutoShape 17" id="17"/>
          <p:cNvSpPr/>
          <p:nvPr/>
        </p:nvSpPr>
        <p:spPr>
          <a:xfrm>
            <a:off x="8460153" y="4088154"/>
            <a:ext cx="4869908" cy="1773186"/>
          </a:xfrm>
          <a:prstGeom prst="line">
            <a:avLst/>
          </a:prstGeom>
          <a:ln cap="flat" w="38100">
            <a:solidFill>
              <a:srgbClr val="222222"/>
            </a:solidFill>
            <a:prstDash val="sysDot"/>
            <a:headEnd type="none" len="sm" w="sm"/>
            <a:tailEnd type="none" len="sm" w="sm"/>
          </a:ln>
        </p:spPr>
      </p:sp>
      <p:sp>
        <p:nvSpPr>
          <p:cNvPr name="TextBox 18" id="18"/>
          <p:cNvSpPr txBox="true"/>
          <p:nvPr/>
        </p:nvSpPr>
        <p:spPr>
          <a:xfrm rot="0">
            <a:off x="13482375" y="5340544"/>
            <a:ext cx="306422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Validator 에이전트</a:t>
            </a:r>
          </a:p>
          <a:p>
            <a:pPr algn="ctr">
              <a:lnSpc>
                <a:spcPts val="4014"/>
              </a:lnSpc>
            </a:pPr>
            <a:r>
              <a:rPr lang="en-US" b="true" sz="2749" spc="-140">
                <a:solidFill>
                  <a:srgbClr val="3A59D1"/>
                </a:solidFill>
                <a:latin typeface="JASO Sans Bold"/>
                <a:ea typeface="JASO Sans Bold"/>
                <a:cs typeface="JASO Sans Bold"/>
                <a:sym typeface="JASO Sans Bold"/>
              </a:rPr>
              <a:t>도입 후 급격한 안정화</a:t>
            </a:r>
          </a:p>
        </p:txBody>
      </p:sp>
      <p:sp>
        <p:nvSpPr>
          <p:cNvPr name="TextBox 19" id="19"/>
          <p:cNvSpPr txBox="true"/>
          <p:nvPr/>
        </p:nvSpPr>
        <p:spPr>
          <a:xfrm rot="0">
            <a:off x="8001843" y="3496426"/>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78%</a:t>
            </a:r>
          </a:p>
        </p:txBody>
      </p:sp>
      <p:sp>
        <p:nvSpPr>
          <p:cNvPr name="TextBox 20" id="20"/>
          <p:cNvSpPr txBox="true"/>
          <p:nvPr/>
        </p:nvSpPr>
        <p:spPr>
          <a:xfrm rot="0">
            <a:off x="8001843" y="7001225"/>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23건</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95052" y="2203522"/>
            <a:ext cx="12075044" cy="7546903"/>
          </a:xfrm>
          <a:custGeom>
            <a:avLst/>
            <a:gdLst/>
            <a:ahLst/>
            <a:cxnLst/>
            <a:rect r="r" b="b" t="t" l="l"/>
            <a:pathLst>
              <a:path h="7546903" w="12075044">
                <a:moveTo>
                  <a:pt x="0" y="0"/>
                </a:moveTo>
                <a:lnTo>
                  <a:pt x="12075044" y="0"/>
                </a:lnTo>
                <a:lnTo>
                  <a:pt x="12075044" y="7546903"/>
                </a:lnTo>
                <a:lnTo>
                  <a:pt x="0" y="7546903"/>
                </a:lnTo>
                <a:lnTo>
                  <a:pt x="0" y="0"/>
                </a:lnTo>
                <a:close/>
              </a:path>
            </a:pathLst>
          </a:custGeom>
          <a:blipFill>
            <a:blip r:embed="rId4"/>
            <a:stretch>
              <a:fillRect l="0" t="0" r="0" b="0"/>
            </a:stretch>
          </a:blipFill>
        </p:spPr>
      </p:sp>
      <p:sp>
        <p:nvSpPr>
          <p:cNvPr name="TextBox 11" id="11"/>
          <p:cNvSpPr txBox="true"/>
          <p:nvPr/>
        </p:nvSpPr>
        <p:spPr>
          <a:xfrm rot="0">
            <a:off x="12670096" y="966997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33</a:t>
            </a:r>
          </a:p>
        </p:txBody>
      </p:sp>
      <p:sp>
        <p:nvSpPr>
          <p:cNvPr name="TextBox 12" id="12"/>
          <p:cNvSpPr txBox="true"/>
          <p:nvPr/>
        </p:nvSpPr>
        <p:spPr>
          <a:xfrm rot="-18144">
            <a:off x="1518378" y="937203"/>
            <a:ext cx="45268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유저 평가</a:t>
            </a:r>
          </a:p>
        </p:txBody>
      </p:sp>
      <p:sp>
        <p:nvSpPr>
          <p:cNvPr name="TextBox 13" id="13"/>
          <p:cNvSpPr txBox="true"/>
          <p:nvPr/>
        </p:nvSpPr>
        <p:spPr>
          <a:xfrm rot="-18144">
            <a:off x="3768495" y="2650579"/>
            <a:ext cx="2219698"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전반적인 평가</a:t>
            </a:r>
          </a:p>
        </p:txBody>
      </p:sp>
      <p:sp>
        <p:nvSpPr>
          <p:cNvPr name="TextBox 14" id="14"/>
          <p:cNvSpPr txBox="true"/>
          <p:nvPr/>
        </p:nvSpPr>
        <p:spPr>
          <a:xfrm rot="-18144">
            <a:off x="7035698" y="2648644"/>
            <a:ext cx="2952612"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출시 후 이용할 의향</a:t>
            </a:r>
          </a:p>
        </p:txBody>
      </p:sp>
      <p:sp>
        <p:nvSpPr>
          <p:cNvPr name="TextBox 15" id="15"/>
          <p:cNvSpPr txBox="true"/>
          <p:nvPr/>
        </p:nvSpPr>
        <p:spPr>
          <a:xfrm rot="-18144">
            <a:off x="6154506" y="9219824"/>
            <a:ext cx="1419073"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개선사항</a:t>
            </a:r>
          </a:p>
        </p:txBody>
      </p:sp>
      <p:sp>
        <p:nvSpPr>
          <p:cNvPr name="TextBox 16" id="16"/>
          <p:cNvSpPr txBox="true"/>
          <p:nvPr/>
        </p:nvSpPr>
        <p:spPr>
          <a:xfrm rot="-18144">
            <a:off x="11740362" y="2656637"/>
            <a:ext cx="6292329" cy="4808855"/>
          </a:xfrm>
          <a:prstGeom prst="rect">
            <a:avLst/>
          </a:prstGeom>
        </p:spPr>
        <p:txBody>
          <a:bodyPr anchor="t" rtlCol="false" tIns="0" lIns="0" bIns="0" rIns="0">
            <a:spAutoFit/>
          </a:bodyPr>
          <a:lstStyle/>
          <a:p>
            <a:pPr algn="l">
              <a:lnSpc>
                <a:spcPts val="3219"/>
              </a:lnSpc>
            </a:pPr>
            <a:r>
              <a:rPr lang="en-US" sz="2799" spc="-61" b="true">
                <a:solidFill>
                  <a:srgbClr val="222222"/>
                </a:solidFill>
                <a:latin typeface="JASO Sans Bold"/>
                <a:ea typeface="JASO Sans Bold"/>
                <a:cs typeface="JASO Sans Bold"/>
                <a:sym typeface="JASO Sans Bold"/>
              </a:rPr>
              <a:t>유저 개선 요청 사항</a:t>
            </a:r>
          </a:p>
          <a:p>
            <a:pPr algn="l">
              <a:lnSpc>
                <a:spcPts val="3219"/>
              </a:lnSpc>
            </a:pPr>
          </a:p>
          <a:p>
            <a:pPr algn="l" marL="604519" indent="-302260" lvl="1">
              <a:lnSpc>
                <a:spcPts val="3219"/>
              </a:lnSpc>
              <a:buFont typeface="Arial"/>
              <a:buChar char="•"/>
            </a:pPr>
            <a:r>
              <a:rPr lang="en-US" b="true" sz="2799" spc="-61">
                <a:solidFill>
                  <a:srgbClr val="222222"/>
                </a:solidFill>
                <a:latin typeface="JASO Sans Bold"/>
                <a:ea typeface="JASO Sans Bold"/>
                <a:cs typeface="JASO Sans Bold"/>
                <a:sym typeface="JASO Sans Bold"/>
              </a:rPr>
              <a:t>게임 플레이 도중 플레이어 행동으로 </a:t>
            </a:r>
          </a:p>
          <a:p>
            <a:pPr algn="l">
              <a:lnSpc>
                <a:spcPts val="3219"/>
              </a:lnSpc>
            </a:pPr>
            <a:r>
              <a:rPr lang="en-US" sz="2799" spc="-61" b="true">
                <a:solidFill>
                  <a:srgbClr val="222222"/>
                </a:solidFill>
                <a:latin typeface="JASO Sans Bold"/>
                <a:ea typeface="JASO Sans Bold"/>
                <a:cs typeface="JASO Sans Bold"/>
                <a:sym typeface="JASO Sans Bold"/>
              </a:rPr>
              <a:t>      시나리오가 초반으로 이어져 </a:t>
            </a:r>
          </a:p>
          <a:p>
            <a:pPr algn="l">
              <a:lnSpc>
                <a:spcPts val="3219"/>
              </a:lnSpc>
            </a:pPr>
            <a:r>
              <a:rPr lang="en-US" sz="2799" spc="-61" b="true">
                <a:solidFill>
                  <a:srgbClr val="222222"/>
                </a:solidFill>
                <a:latin typeface="JASO Sans Bold"/>
                <a:ea typeface="JASO Sans Bold"/>
                <a:cs typeface="JASO Sans Bold"/>
                <a:sym typeface="JASO Sans Bold"/>
              </a:rPr>
              <a:t>      </a:t>
            </a:r>
            <a:r>
              <a:rPr lang="en-US" sz="2799" spc="-61" b="true">
                <a:solidFill>
                  <a:srgbClr val="222222"/>
                </a:solidFill>
                <a:latin typeface="JASO Sans Bold"/>
                <a:ea typeface="JASO Sans Bold"/>
                <a:cs typeface="JASO Sans Bold"/>
                <a:sym typeface="JASO Sans Bold"/>
              </a:rPr>
              <a:t>다시 처음부터 하는 경우가 있었습니다. </a:t>
            </a:r>
          </a:p>
          <a:p>
            <a:pPr algn="l">
              <a:lnSpc>
                <a:spcPts val="3219"/>
              </a:lnSpc>
            </a:pPr>
            <a:r>
              <a:rPr lang="en-US" sz="2799" spc="-61" b="true">
                <a:solidFill>
                  <a:srgbClr val="222222"/>
                </a:solidFill>
                <a:latin typeface="JASO Sans Bold"/>
                <a:ea typeface="JASO Sans Bold"/>
                <a:cs typeface="JASO Sans Bold"/>
                <a:sym typeface="JASO Sans Bold"/>
              </a:rPr>
              <a:t>      </a:t>
            </a:r>
            <a:r>
              <a:rPr lang="en-US" sz="2799" spc="-61" b="true">
                <a:solidFill>
                  <a:srgbClr val="0056B3"/>
                </a:solidFill>
                <a:latin typeface="JASO Sans Bold"/>
                <a:ea typeface="JASO Sans Bold"/>
                <a:cs typeface="JASO Sans Bold"/>
                <a:sym typeface="JASO Sans Bold"/>
              </a:rPr>
              <a:t>선택지가 있었으면 좋을 것 같습니다.</a:t>
            </a:r>
          </a:p>
          <a:p>
            <a:pPr algn="l">
              <a:lnSpc>
                <a:spcPts val="3219"/>
              </a:lnSpc>
            </a:pPr>
          </a:p>
          <a:p>
            <a:pPr algn="l">
              <a:lnSpc>
                <a:spcPts val="3219"/>
              </a:lnSpc>
            </a:pPr>
          </a:p>
          <a:p>
            <a:pPr algn="l" marL="604519" indent="-302260" lvl="1">
              <a:lnSpc>
                <a:spcPts val="3219"/>
              </a:lnSpc>
              <a:buFont typeface="Arial"/>
              <a:buChar char="•"/>
            </a:pPr>
            <a:r>
              <a:rPr lang="en-US" b="true" sz="2799" spc="-61">
                <a:solidFill>
                  <a:srgbClr val="0163EC"/>
                </a:solidFill>
                <a:latin typeface="JASO Sans Bold"/>
                <a:ea typeface="JASO Sans Bold"/>
                <a:cs typeface="JASO Sans Bold"/>
                <a:sym typeface="JASO Sans Bold"/>
              </a:rPr>
              <a:t>다양한 컨텐츠</a:t>
            </a:r>
            <a:r>
              <a:rPr lang="en-US" b="true" sz="2799" spc="-61">
                <a:solidFill>
                  <a:srgbClr val="222222"/>
                </a:solidFill>
                <a:latin typeface="JASO Sans Bold"/>
                <a:ea typeface="JASO Sans Bold"/>
                <a:cs typeface="JASO Sans Bold"/>
                <a:sym typeface="JASO Sans Bold"/>
              </a:rPr>
              <a:t>가 나오면 더 좋겠습니다.</a:t>
            </a:r>
          </a:p>
          <a:p>
            <a:pPr algn="l">
              <a:lnSpc>
                <a:spcPts val="3219"/>
              </a:lnSpc>
            </a:pPr>
          </a:p>
          <a:p>
            <a:pPr algn="l">
              <a:lnSpc>
                <a:spcPts val="3219"/>
              </a:lnSpc>
            </a:pPr>
          </a:p>
          <a:p>
            <a:pPr algn="l" marL="604519" indent="-302260" lvl="1">
              <a:lnSpc>
                <a:spcPts val="3219"/>
              </a:lnSpc>
              <a:buFont typeface="Arial"/>
              <a:buChar char="•"/>
            </a:pPr>
            <a:r>
              <a:rPr lang="en-US" b="true" sz="2799" spc="-61">
                <a:solidFill>
                  <a:srgbClr val="222222"/>
                </a:solidFill>
                <a:latin typeface="JASO Sans Bold"/>
                <a:ea typeface="JASO Sans Bold"/>
                <a:cs typeface="JASO Sans Bold"/>
                <a:sym typeface="JASO Sans Bold"/>
              </a:rPr>
              <a:t>플레이 및 빌드 과정이 </a:t>
            </a:r>
            <a:r>
              <a:rPr lang="en-US" b="true" sz="2799" spc="-61">
                <a:solidFill>
                  <a:srgbClr val="169E85"/>
                </a:solidFill>
                <a:latin typeface="JASO Sans Bold"/>
                <a:ea typeface="JASO Sans Bold"/>
                <a:cs typeface="JASO Sans Bold"/>
                <a:sym typeface="JASO Sans Bold"/>
              </a:rPr>
              <a:t>어렵습니다.</a:t>
            </a:r>
          </a:p>
        </p:txBody>
      </p:sp>
      <p:sp>
        <p:nvSpPr>
          <p:cNvPr name="TextBox 17" id="17"/>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05</a:t>
            </a:r>
          </a:p>
        </p:txBody>
      </p:sp>
      <p:sp>
        <p:nvSpPr>
          <p:cNvPr name="TextBox 7" id="7"/>
          <p:cNvSpPr txBox="true"/>
          <p:nvPr/>
        </p:nvSpPr>
        <p:spPr>
          <a:xfrm rot="0">
            <a:off x="11160390" y="6440606"/>
            <a:ext cx="5353501" cy="1666875"/>
          </a:xfrm>
          <a:prstGeom prst="rect">
            <a:avLst/>
          </a:prstGeom>
        </p:spPr>
        <p:txBody>
          <a:bodyPr anchor="t" rtlCol="false" tIns="0" lIns="0" bIns="0" rIns="0">
            <a:spAutoFit/>
          </a:bodyPr>
          <a:lstStyle/>
          <a:p>
            <a:pPr algn="r">
              <a:lnSpc>
                <a:spcPts val="6454"/>
              </a:lnSpc>
            </a:pPr>
            <a:r>
              <a:rPr lang="en-US" b="true" sz="5378" spc="-107">
                <a:solidFill>
                  <a:srgbClr val="FFFFFF"/>
                </a:solidFill>
                <a:latin typeface="Nanum Square Bold"/>
                <a:ea typeface="Nanum Square Bold"/>
                <a:cs typeface="Nanum Square Bold"/>
                <a:sym typeface="Nanum Square Bold"/>
              </a:rPr>
              <a:t>시스템 로직 및</a:t>
            </a:r>
          </a:p>
          <a:p>
            <a:pPr algn="r">
              <a:lnSpc>
                <a:spcPts val="6454"/>
              </a:lnSpc>
            </a:pPr>
            <a:r>
              <a:rPr lang="en-US" b="true" sz="5378" spc="-107">
                <a:solidFill>
                  <a:srgbClr val="FFFFFF"/>
                </a:solidFill>
                <a:latin typeface="Nanum Square Bold"/>
                <a:ea typeface="Nanum Square Bold"/>
                <a:cs typeface="Nanum Square Bold"/>
                <a:sym typeface="Nanum Square Bold"/>
              </a:rPr>
              <a:t>내러티브 엔진</a:t>
            </a:r>
          </a:p>
        </p:txBody>
      </p:sp>
      <p:sp>
        <p:nvSpPr>
          <p:cNvPr name="TextBox 8" id="8"/>
          <p:cNvSpPr txBox="true"/>
          <p:nvPr/>
        </p:nvSpPr>
        <p:spPr>
          <a:xfrm rot="0">
            <a:off x="13094402" y="8282167"/>
            <a:ext cx="3419490"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설계를 넘어 실시간으로 작동하는</a:t>
            </a:r>
          </a:p>
          <a:p>
            <a:pPr algn="r">
              <a:lnSpc>
                <a:spcPts val="3018"/>
              </a:lnSpc>
            </a:pPr>
            <a:r>
              <a:rPr lang="en-US" sz="1785" spc="-35">
                <a:solidFill>
                  <a:srgbClr val="FFFFFF"/>
                </a:solidFill>
                <a:latin typeface="Nanum Square"/>
                <a:ea typeface="Nanum Square"/>
                <a:cs typeface="Nanum Square"/>
                <a:sym typeface="Nanum Square"/>
              </a:rPr>
              <a:t>서사 알고리즘과 판정 시스템</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36</a:t>
            </a:r>
          </a:p>
        </p:txBody>
      </p:sp>
      <p:sp>
        <p:nvSpPr>
          <p:cNvPr name="TextBox 11" id="11"/>
          <p:cNvSpPr txBox="true"/>
          <p:nvPr/>
        </p:nvSpPr>
        <p:spPr>
          <a:xfrm rot="-18144">
            <a:off x="1518350" y="926748"/>
            <a:ext cx="8488711"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LangGraph 기반 워크플로우</a:t>
            </a:r>
          </a:p>
        </p:txBody>
      </p:sp>
      <p:grpSp>
        <p:nvGrpSpPr>
          <p:cNvPr name="Group 12" id="12"/>
          <p:cNvGrpSpPr/>
          <p:nvPr/>
        </p:nvGrpSpPr>
        <p:grpSpPr>
          <a:xfrm rot="0">
            <a:off x="7179916" y="2784383"/>
            <a:ext cx="6311092" cy="934565"/>
            <a:chOff x="0" y="0"/>
            <a:chExt cx="440397" cy="65215"/>
          </a:xfrm>
        </p:grpSpPr>
        <p:sp>
          <p:nvSpPr>
            <p:cNvPr name="Freeform 13" id="13"/>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14" id="14"/>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AutoShape 15" id="15"/>
          <p:cNvSpPr/>
          <p:nvPr/>
        </p:nvSpPr>
        <p:spPr>
          <a:xfrm>
            <a:off x="4146592" y="3251665"/>
            <a:ext cx="2899136" cy="0"/>
          </a:xfrm>
          <a:prstGeom prst="line">
            <a:avLst/>
          </a:prstGeom>
          <a:ln cap="rnd" w="142875">
            <a:solidFill>
              <a:srgbClr val="000000"/>
            </a:solidFill>
            <a:prstDash val="solid"/>
            <a:headEnd type="none" len="sm" w="sm"/>
            <a:tailEnd type="triangle" len="med" w="lg"/>
          </a:ln>
        </p:spPr>
      </p:sp>
      <p:sp>
        <p:nvSpPr>
          <p:cNvPr name="TextBox 16" id="16"/>
          <p:cNvSpPr txBox="true"/>
          <p:nvPr/>
        </p:nvSpPr>
        <p:spPr>
          <a:xfrm rot="0">
            <a:off x="7341013" y="2929720"/>
            <a:ext cx="592444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 (사용자 입력 분석)</a:t>
            </a:r>
          </a:p>
        </p:txBody>
      </p:sp>
      <p:grpSp>
        <p:nvGrpSpPr>
          <p:cNvPr name="Group 17" id="17"/>
          <p:cNvGrpSpPr/>
          <p:nvPr/>
        </p:nvGrpSpPr>
        <p:grpSpPr>
          <a:xfrm rot="0">
            <a:off x="7179916" y="4128523"/>
            <a:ext cx="6311092" cy="934565"/>
            <a:chOff x="0" y="0"/>
            <a:chExt cx="440397" cy="65215"/>
          </a:xfrm>
        </p:grpSpPr>
        <p:sp>
          <p:nvSpPr>
            <p:cNvPr name="Freeform 18" id="18"/>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19" id="19"/>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0" id="20"/>
          <p:cNvSpPr txBox="true"/>
          <p:nvPr/>
        </p:nvSpPr>
        <p:spPr>
          <a:xfrm rot="0">
            <a:off x="7405463" y="4273860"/>
            <a:ext cx="585999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 (수치 연산 및 씬 전환)</a:t>
            </a:r>
          </a:p>
        </p:txBody>
      </p:sp>
      <p:grpSp>
        <p:nvGrpSpPr>
          <p:cNvPr name="Group 21" id="21"/>
          <p:cNvGrpSpPr/>
          <p:nvPr/>
        </p:nvGrpSpPr>
        <p:grpSpPr>
          <a:xfrm rot="0">
            <a:off x="7179916" y="5476868"/>
            <a:ext cx="6311092" cy="934565"/>
            <a:chOff x="0" y="0"/>
            <a:chExt cx="440397" cy="65215"/>
          </a:xfrm>
        </p:grpSpPr>
        <p:sp>
          <p:nvSpPr>
            <p:cNvPr name="Freeform 22" id="22"/>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23" id="23"/>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4" id="24"/>
          <p:cNvSpPr txBox="true"/>
          <p:nvPr/>
        </p:nvSpPr>
        <p:spPr>
          <a:xfrm rot="0">
            <a:off x="7405463" y="5622205"/>
            <a:ext cx="585999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npc_actor (페르소나 기반 대사 생성)</a:t>
            </a:r>
          </a:p>
        </p:txBody>
      </p:sp>
      <p:grpSp>
        <p:nvGrpSpPr>
          <p:cNvPr name="Group 25" id="25"/>
          <p:cNvGrpSpPr/>
          <p:nvPr/>
        </p:nvGrpSpPr>
        <p:grpSpPr>
          <a:xfrm rot="0">
            <a:off x="3622334" y="8165147"/>
            <a:ext cx="2630488" cy="934565"/>
            <a:chOff x="0" y="0"/>
            <a:chExt cx="183559" cy="65215"/>
          </a:xfrm>
        </p:grpSpPr>
        <p:sp>
          <p:nvSpPr>
            <p:cNvPr name="Freeform 26" id="26"/>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7" id="27"/>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8" id="28"/>
          <p:cNvSpPr txBox="true"/>
          <p:nvPr/>
        </p:nvSpPr>
        <p:spPr>
          <a:xfrm rot="0">
            <a:off x="4242997" y="8310485"/>
            <a:ext cx="138916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narrator</a:t>
            </a:r>
          </a:p>
        </p:txBody>
      </p:sp>
      <p:grpSp>
        <p:nvGrpSpPr>
          <p:cNvPr name="Group 29" id="29"/>
          <p:cNvGrpSpPr/>
          <p:nvPr/>
        </p:nvGrpSpPr>
        <p:grpSpPr>
          <a:xfrm rot="0">
            <a:off x="1516104" y="2784383"/>
            <a:ext cx="2630488" cy="934565"/>
            <a:chOff x="0" y="0"/>
            <a:chExt cx="183559" cy="65215"/>
          </a:xfrm>
        </p:grpSpPr>
        <p:sp>
          <p:nvSpPr>
            <p:cNvPr name="Freeform 30" id="30"/>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1" id="31"/>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2" id="32"/>
          <p:cNvSpPr txBox="true"/>
          <p:nvPr/>
        </p:nvSpPr>
        <p:spPr>
          <a:xfrm rot="0">
            <a:off x="2402723" y="2929720"/>
            <a:ext cx="857250"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Start</a:t>
            </a:r>
          </a:p>
        </p:txBody>
      </p:sp>
      <p:grpSp>
        <p:nvGrpSpPr>
          <p:cNvPr name="Group 33" id="33"/>
          <p:cNvGrpSpPr/>
          <p:nvPr/>
        </p:nvGrpSpPr>
        <p:grpSpPr>
          <a:xfrm rot="0">
            <a:off x="1516104" y="4124318"/>
            <a:ext cx="2630488" cy="934565"/>
            <a:chOff x="0" y="0"/>
            <a:chExt cx="183559" cy="65215"/>
          </a:xfrm>
        </p:grpSpPr>
        <p:sp>
          <p:nvSpPr>
            <p:cNvPr name="Freeform 34" id="34"/>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5" id="35"/>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6" id="36"/>
          <p:cNvSpPr txBox="true"/>
          <p:nvPr/>
        </p:nvSpPr>
        <p:spPr>
          <a:xfrm rot="0">
            <a:off x="1686785" y="4269655"/>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grpSp>
        <p:nvGrpSpPr>
          <p:cNvPr name="Group 37" id="37"/>
          <p:cNvGrpSpPr/>
          <p:nvPr/>
        </p:nvGrpSpPr>
        <p:grpSpPr>
          <a:xfrm rot="0">
            <a:off x="1516104" y="5472662"/>
            <a:ext cx="2630488" cy="934565"/>
            <a:chOff x="0" y="0"/>
            <a:chExt cx="183559" cy="65215"/>
          </a:xfrm>
        </p:grpSpPr>
        <p:sp>
          <p:nvSpPr>
            <p:cNvPr name="Freeform 38" id="38"/>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9" id="39"/>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40" id="40"/>
          <p:cNvSpPr txBox="true"/>
          <p:nvPr/>
        </p:nvSpPr>
        <p:spPr>
          <a:xfrm rot="0">
            <a:off x="1686785" y="5618000"/>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sp>
        <p:nvSpPr>
          <p:cNvPr name="AutoShape 41" id="41"/>
          <p:cNvSpPr/>
          <p:nvPr/>
        </p:nvSpPr>
        <p:spPr>
          <a:xfrm>
            <a:off x="4146592" y="4595805"/>
            <a:ext cx="3033324" cy="0"/>
          </a:xfrm>
          <a:prstGeom prst="line">
            <a:avLst/>
          </a:prstGeom>
          <a:ln cap="rnd" w="142875">
            <a:solidFill>
              <a:srgbClr val="000000"/>
            </a:solidFill>
            <a:prstDash val="solid"/>
            <a:headEnd type="none" len="sm" w="sm"/>
            <a:tailEnd type="triangle" len="med" w="lg"/>
          </a:ln>
        </p:spPr>
      </p:sp>
      <p:sp>
        <p:nvSpPr>
          <p:cNvPr name="AutoShape 42" id="42"/>
          <p:cNvSpPr/>
          <p:nvPr/>
        </p:nvSpPr>
        <p:spPr>
          <a:xfrm>
            <a:off x="4146592" y="5939945"/>
            <a:ext cx="3033324" cy="4205"/>
          </a:xfrm>
          <a:prstGeom prst="line">
            <a:avLst/>
          </a:prstGeom>
          <a:ln cap="rnd" w="142875">
            <a:solidFill>
              <a:srgbClr val="000000"/>
            </a:solidFill>
            <a:prstDash val="solid"/>
            <a:headEnd type="none" len="sm" w="sm"/>
            <a:tailEnd type="triangle" len="med" w="lg"/>
          </a:ln>
        </p:spPr>
      </p:sp>
      <p:grpSp>
        <p:nvGrpSpPr>
          <p:cNvPr name="Group 43" id="43"/>
          <p:cNvGrpSpPr/>
          <p:nvPr/>
        </p:nvGrpSpPr>
        <p:grpSpPr>
          <a:xfrm rot="0">
            <a:off x="1516104" y="6821007"/>
            <a:ext cx="4736718" cy="934565"/>
            <a:chOff x="0" y="0"/>
            <a:chExt cx="330535" cy="65215"/>
          </a:xfrm>
        </p:grpSpPr>
        <p:sp>
          <p:nvSpPr>
            <p:cNvPr name="Freeform 44" id="44"/>
            <p:cNvSpPr/>
            <p:nvPr/>
          </p:nvSpPr>
          <p:spPr>
            <a:xfrm flipH="false" flipV="false" rot="0">
              <a:off x="0" y="0"/>
              <a:ext cx="330535" cy="65215"/>
            </a:xfrm>
            <a:custGeom>
              <a:avLst/>
              <a:gdLst/>
              <a:ahLst/>
              <a:cxnLst/>
              <a:rect r="r" b="b" t="t" l="l"/>
              <a:pathLst>
                <a:path h="65215" w="330535">
                  <a:moveTo>
                    <a:pt x="0" y="0"/>
                  </a:moveTo>
                  <a:lnTo>
                    <a:pt x="330535" y="0"/>
                  </a:lnTo>
                  <a:lnTo>
                    <a:pt x="330535" y="65215"/>
                  </a:lnTo>
                  <a:lnTo>
                    <a:pt x="0" y="65215"/>
                  </a:lnTo>
                  <a:close/>
                </a:path>
              </a:pathLst>
            </a:custGeom>
            <a:solidFill>
              <a:srgbClr val="000000">
                <a:alpha val="0"/>
              </a:srgbClr>
            </a:solidFill>
            <a:ln w="19050" cap="sq">
              <a:solidFill>
                <a:srgbClr val="3A59D1"/>
              </a:solidFill>
              <a:prstDash val="solid"/>
              <a:miter/>
            </a:ln>
          </p:spPr>
        </p:sp>
        <p:sp>
          <p:nvSpPr>
            <p:cNvPr name="TextBox 45" id="45"/>
            <p:cNvSpPr txBox="true"/>
            <p:nvPr/>
          </p:nvSpPr>
          <p:spPr>
            <a:xfrm>
              <a:off x="0" y="-38100"/>
              <a:ext cx="330535" cy="103315"/>
            </a:xfrm>
            <a:prstGeom prst="rect">
              <a:avLst/>
            </a:prstGeom>
          </p:spPr>
          <p:txBody>
            <a:bodyPr anchor="ctr" rtlCol="false" tIns="37850" lIns="37850" bIns="37850" rIns="37850"/>
            <a:lstStyle/>
            <a:p>
              <a:pPr algn="ctr">
                <a:lnSpc>
                  <a:spcPts val="1853"/>
                </a:lnSpc>
                <a:spcBef>
                  <a:spcPct val="0"/>
                </a:spcBef>
              </a:pPr>
            </a:p>
          </p:txBody>
        </p:sp>
      </p:grpSp>
      <p:sp>
        <p:nvSpPr>
          <p:cNvPr name="TextBox 46" id="46"/>
          <p:cNvSpPr txBox="true"/>
          <p:nvPr/>
        </p:nvSpPr>
        <p:spPr>
          <a:xfrm rot="0">
            <a:off x="1686785" y="6966345"/>
            <a:ext cx="442755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 / npc_actor</a:t>
            </a:r>
          </a:p>
        </p:txBody>
      </p:sp>
      <p:sp>
        <p:nvSpPr>
          <p:cNvPr name="AutoShape 47" id="47"/>
          <p:cNvSpPr/>
          <p:nvPr/>
        </p:nvSpPr>
        <p:spPr>
          <a:xfrm>
            <a:off x="2886938" y="7755572"/>
            <a:ext cx="735396" cy="872652"/>
          </a:xfrm>
          <a:prstGeom prst="line">
            <a:avLst/>
          </a:prstGeom>
          <a:ln cap="rnd" w="142875">
            <a:solidFill>
              <a:srgbClr val="000000"/>
            </a:solidFill>
            <a:prstDash val="solid"/>
            <a:headEnd type="none" len="sm" w="sm"/>
            <a:tailEnd type="triangle" len="med" w="lg"/>
          </a:ln>
        </p:spPr>
      </p:sp>
      <p:sp>
        <p:nvSpPr>
          <p:cNvPr name="TextBox 48" id="48"/>
          <p:cNvSpPr txBox="true"/>
          <p:nvPr/>
        </p:nvSpPr>
        <p:spPr>
          <a:xfrm rot="0">
            <a:off x="4146592" y="4147100"/>
            <a:ext cx="2542805" cy="368935"/>
          </a:xfrm>
          <a:prstGeom prst="rect">
            <a:avLst/>
          </a:prstGeom>
        </p:spPr>
        <p:txBody>
          <a:bodyPr anchor="t" rtlCol="false" tIns="0" lIns="0" bIns="0" rIns="0">
            <a:spAutoFit/>
          </a:bodyPr>
          <a:lstStyle/>
          <a:p>
            <a:pPr algn="ctr">
              <a:lnSpc>
                <a:spcPts val="3020"/>
              </a:lnSpc>
              <a:spcBef>
                <a:spcPct val="0"/>
              </a:spcBef>
            </a:pPr>
            <a:r>
              <a:rPr lang="en-US" b="true" sz="2000" spc="-70">
                <a:solidFill>
                  <a:srgbClr val="000000"/>
                </a:solidFill>
                <a:latin typeface="JASO Sans Bold"/>
                <a:ea typeface="JASO Sans Bold"/>
                <a:cs typeface="JASO Sans Bold"/>
                <a:sym typeface="JASO Sans Bold"/>
              </a:rPr>
              <a:t>[‘transition’, ‘battle’]</a:t>
            </a:r>
          </a:p>
        </p:txBody>
      </p:sp>
      <p:sp>
        <p:nvSpPr>
          <p:cNvPr name="TextBox 49" id="49"/>
          <p:cNvSpPr txBox="true"/>
          <p:nvPr/>
        </p:nvSpPr>
        <p:spPr>
          <a:xfrm rot="0">
            <a:off x="4434122" y="5495445"/>
            <a:ext cx="1967746" cy="368935"/>
          </a:xfrm>
          <a:prstGeom prst="rect">
            <a:avLst/>
          </a:prstGeom>
        </p:spPr>
        <p:txBody>
          <a:bodyPr anchor="t" rtlCol="false" tIns="0" lIns="0" bIns="0" rIns="0">
            <a:spAutoFit/>
          </a:bodyPr>
          <a:lstStyle/>
          <a:p>
            <a:pPr algn="ctr">
              <a:lnSpc>
                <a:spcPts val="3020"/>
              </a:lnSpc>
              <a:spcBef>
                <a:spcPct val="0"/>
              </a:spcBef>
            </a:pPr>
            <a:r>
              <a:rPr lang="en-US" b="true" sz="2000" spc="-70">
                <a:solidFill>
                  <a:srgbClr val="000000"/>
                </a:solidFill>
                <a:latin typeface="JASO Sans Bold"/>
                <a:ea typeface="JASO Sans Bold"/>
                <a:cs typeface="JASO Sans Bold"/>
                <a:sym typeface="JASO Sans Bold"/>
              </a:rPr>
              <a:t>[‘chat’, ‘action’]</a:t>
            </a:r>
          </a:p>
        </p:txBody>
      </p:sp>
      <p:grpSp>
        <p:nvGrpSpPr>
          <p:cNvPr name="Group 50" id="50"/>
          <p:cNvGrpSpPr/>
          <p:nvPr/>
        </p:nvGrpSpPr>
        <p:grpSpPr>
          <a:xfrm rot="0">
            <a:off x="7179916" y="6756616"/>
            <a:ext cx="10079384" cy="2423200"/>
            <a:chOff x="0" y="0"/>
            <a:chExt cx="13439178" cy="3230933"/>
          </a:xfrm>
        </p:grpSpPr>
        <p:grpSp>
          <p:nvGrpSpPr>
            <p:cNvPr name="Group 51" id="51"/>
            <p:cNvGrpSpPr/>
            <p:nvPr/>
          </p:nvGrpSpPr>
          <p:grpSpPr>
            <a:xfrm rot="0">
              <a:off x="0" y="0"/>
              <a:ext cx="13439178" cy="3230933"/>
              <a:chOff x="0" y="0"/>
              <a:chExt cx="2461002" cy="591653"/>
            </a:xfrm>
          </p:grpSpPr>
          <p:sp>
            <p:nvSpPr>
              <p:cNvPr name="Freeform 52" id="52"/>
              <p:cNvSpPr/>
              <p:nvPr/>
            </p:nvSpPr>
            <p:spPr>
              <a:xfrm flipH="false" flipV="false" rot="0">
                <a:off x="0" y="0"/>
                <a:ext cx="2461002" cy="591653"/>
              </a:xfrm>
              <a:custGeom>
                <a:avLst/>
                <a:gdLst/>
                <a:ahLst/>
                <a:cxnLst/>
                <a:rect r="r" b="b" t="t" l="l"/>
                <a:pathLst>
                  <a:path h="591653" w="2461002">
                    <a:moveTo>
                      <a:pt x="0" y="0"/>
                    </a:moveTo>
                    <a:lnTo>
                      <a:pt x="2461002" y="0"/>
                    </a:lnTo>
                    <a:lnTo>
                      <a:pt x="2461002" y="591653"/>
                    </a:lnTo>
                    <a:lnTo>
                      <a:pt x="0" y="591653"/>
                    </a:lnTo>
                    <a:close/>
                  </a:path>
                </a:pathLst>
              </a:custGeom>
              <a:solidFill>
                <a:srgbClr val="13111A"/>
              </a:solidFill>
              <a:ln cap="sq">
                <a:noFill/>
                <a:prstDash val="solid"/>
                <a:miter/>
              </a:ln>
            </p:spPr>
          </p:sp>
          <p:sp>
            <p:nvSpPr>
              <p:cNvPr name="TextBox 53" id="53"/>
              <p:cNvSpPr txBox="true"/>
              <p:nvPr/>
            </p:nvSpPr>
            <p:spPr>
              <a:xfrm>
                <a:off x="0" y="-47625"/>
                <a:ext cx="2461002" cy="639278"/>
              </a:xfrm>
              <a:prstGeom prst="rect">
                <a:avLst/>
              </a:prstGeom>
            </p:spPr>
            <p:txBody>
              <a:bodyPr anchor="ctr" rtlCol="false" tIns="57962" lIns="57962" bIns="57962" rIns="57962"/>
              <a:lstStyle/>
              <a:p>
                <a:pPr algn="l">
                  <a:lnSpc>
                    <a:spcPts val="2659"/>
                  </a:lnSpc>
                  <a:spcBef>
                    <a:spcPct val="0"/>
                  </a:spcBef>
                </a:pPr>
              </a:p>
            </p:txBody>
          </p:sp>
        </p:grpSp>
        <p:sp>
          <p:nvSpPr>
            <p:cNvPr name="TextBox 54" id="54"/>
            <p:cNvSpPr txBox="true"/>
            <p:nvPr/>
          </p:nvSpPr>
          <p:spPr>
            <a:xfrm rot="0">
              <a:off x="301486" y="92128"/>
              <a:ext cx="12836205" cy="2986405"/>
            </a:xfrm>
            <a:prstGeom prst="rect">
              <a:avLst/>
            </a:prstGeom>
          </p:spPr>
          <p:txBody>
            <a:bodyPr anchor="t" rtlCol="false" tIns="0" lIns="0" bIns="0" rIns="0">
              <a:spAutoFit/>
            </a:bodyPr>
            <a:lstStyle/>
            <a:p>
              <a:pPr algn="l">
                <a:lnSpc>
                  <a:spcPts val="2940"/>
                </a:lnSpc>
              </a:pPr>
              <a:r>
                <a:rPr lang="en-US" sz="2100" spc="-42">
                  <a:solidFill>
                    <a:srgbClr val="FFFFFF"/>
                  </a:solidFill>
                  <a:latin typeface="Consolas"/>
                  <a:ea typeface="Consolas"/>
                  <a:cs typeface="Consolas"/>
                  <a:sym typeface="Consolas"/>
                </a:rPr>
                <a:t># 전체 에이전트가 공유하는 전역 상태 객체</a:t>
              </a:r>
            </a:p>
            <a:p>
              <a:pPr algn="l">
                <a:lnSpc>
                  <a:spcPts val="2940"/>
                </a:lnSpc>
                <a:spcBef>
                  <a:spcPct val="0"/>
                </a:spcBef>
              </a:pPr>
              <a:r>
                <a:rPr lang="en-US" sz="2100" spc="-42">
                  <a:solidFill>
                    <a:srgbClr val="C489F8"/>
                  </a:solidFill>
                  <a:latin typeface="Consolas"/>
                  <a:ea typeface="Consolas"/>
                  <a:cs typeface="Consolas"/>
                  <a:sym typeface="Consolas"/>
                </a:rPr>
                <a:t>class</a:t>
              </a:r>
              <a:r>
                <a:rPr lang="en-US" sz="2100" spc="-42">
                  <a:solidFill>
                    <a:srgbClr val="FFFFFF"/>
                  </a:solidFill>
                  <a:latin typeface="Consolas"/>
                  <a:ea typeface="Consolas"/>
                  <a:cs typeface="Consolas"/>
                  <a:sym typeface="Consolas"/>
                </a:rPr>
                <a:t> </a:t>
              </a:r>
              <a:r>
                <a:rPr lang="en-US" sz="2100" spc="-42">
                  <a:solidFill>
                    <a:srgbClr val="F3CE60"/>
                  </a:solidFill>
                  <a:latin typeface="Consolas"/>
                  <a:ea typeface="Consolas"/>
                  <a:cs typeface="Consolas"/>
                  <a:sym typeface="Consolas"/>
                </a:rPr>
                <a:t>Pl</a:t>
              </a:r>
              <a:r>
                <a:rPr lang="en-US" sz="2100" spc="-42">
                  <a:solidFill>
                    <a:srgbClr val="F3CE60"/>
                  </a:solidFill>
                  <a:latin typeface="Consolas"/>
                  <a:ea typeface="Consolas"/>
                  <a:cs typeface="Consolas"/>
                  <a:sym typeface="Consolas"/>
                </a:rPr>
                <a:t>ayerSta</a:t>
              </a:r>
              <a:r>
                <a:rPr lang="en-US" sz="2100" spc="-42">
                  <a:solidFill>
                    <a:srgbClr val="F3CE60"/>
                  </a:solidFill>
                  <a:latin typeface="Consolas"/>
                  <a:ea typeface="Consolas"/>
                  <a:cs typeface="Consolas"/>
                  <a:sym typeface="Consolas"/>
                </a:rPr>
                <a:t>te(TypedDict)</a:t>
              </a:r>
              <a:r>
                <a:rPr lang="en-US" sz="2100" spc="-42">
                  <a:solidFill>
                    <a:srgbClr val="FFFFFF"/>
                  </a:solidFill>
                  <a:latin typeface="Consolas"/>
                  <a:ea typeface="Consolas"/>
                  <a:cs typeface="Consolas"/>
                  <a:sym typeface="Consolas"/>
                </a:rPr>
                <a:t>:</a:t>
              </a:r>
            </a:p>
            <a:p>
              <a:pPr algn="l">
                <a:lnSpc>
                  <a:spcPts val="2940"/>
                </a:lnSpc>
                <a:spcBef>
                  <a:spcPct val="0"/>
                </a:spcBef>
              </a:pPr>
              <a:r>
                <a:rPr lang="en-US" sz="2100" spc="-42">
                  <a:solidFill>
                    <a:srgbClr val="FFFFFF"/>
                  </a:solidFill>
                  <a:latin typeface="Consolas"/>
                  <a:ea typeface="Consolas"/>
                  <a:cs typeface="Consolas"/>
                  <a:sym typeface="Consolas"/>
                </a:rPr>
                <a:t>    </a:t>
              </a:r>
              <a:r>
                <a:rPr lang="en-US" sz="2100" spc="-42">
                  <a:solidFill>
                    <a:srgbClr val="FFFFFF"/>
                  </a:solidFill>
                  <a:latin typeface="Consolas"/>
                  <a:ea typeface="Consolas"/>
                  <a:cs typeface="Consolas"/>
                  <a:sym typeface="Consolas"/>
                </a:rPr>
                <a:t>current_scene_id: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현재 위치한 씬 ID</a:t>
              </a:r>
            </a:p>
            <a:p>
              <a:pPr algn="l">
                <a:lnSpc>
                  <a:spcPts val="2940"/>
                </a:lnSpc>
                <a:spcBef>
                  <a:spcPct val="0"/>
                </a:spcBef>
              </a:pPr>
              <a:r>
                <a:rPr lang="en-US" sz="2100" spc="-42">
                  <a:solidFill>
                    <a:srgbClr val="FFFFFF"/>
                  </a:solidFill>
                  <a:latin typeface="Consolas"/>
                  <a:ea typeface="Consolas"/>
                  <a:cs typeface="Consolas"/>
                  <a:sym typeface="Consolas"/>
                </a:rPr>
                <a:t>    player_vars: </a:t>
              </a:r>
              <a:r>
                <a:rPr lang="en-US" sz="2100" spc="-42">
                  <a:solidFill>
                    <a:srgbClr val="88B1F3"/>
                  </a:solidFill>
                  <a:latin typeface="Consolas"/>
                  <a:ea typeface="Consolas"/>
                  <a:cs typeface="Consolas"/>
                  <a:sym typeface="Consolas"/>
                </a:rPr>
                <a:t>dict</a:t>
              </a:r>
              <a:r>
                <a:rPr lang="en-US" sz="2100" spc="-42">
                  <a:solidFill>
                    <a:srgbClr val="FFFFFF"/>
                  </a:solidFill>
                  <a:latin typeface="Consolas"/>
                  <a:ea typeface="Consolas"/>
                  <a:cs typeface="Consolas"/>
                  <a:sym typeface="Consolas"/>
                </a:rPr>
                <a:t>      # HP, 인벤토리 등 수치 데이터</a:t>
              </a:r>
            </a:p>
            <a:p>
              <a:pPr algn="l">
                <a:lnSpc>
                  <a:spcPts val="2940"/>
                </a:lnSpc>
                <a:spcBef>
                  <a:spcPct val="0"/>
                </a:spcBef>
              </a:pPr>
              <a:r>
                <a:rPr lang="en-US" sz="2100" spc="-42">
                  <a:solidFill>
                    <a:srgbClr val="FFFFFF"/>
                  </a:solidFill>
                  <a:latin typeface="Consolas"/>
                  <a:ea typeface="Consolas"/>
                  <a:cs typeface="Consolas"/>
                  <a:sym typeface="Consolas"/>
                </a:rPr>
                <a:t>    parsed_intent: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Intent Parser가 분류한 사용자 의도</a:t>
              </a:r>
            </a:p>
            <a:p>
              <a:pPr algn="l">
                <a:lnSpc>
                  <a:spcPts val="2940"/>
                </a:lnSpc>
                <a:spcBef>
                  <a:spcPct val="0"/>
                </a:spcBef>
              </a:pPr>
              <a:r>
                <a:rPr lang="en-US" sz="2100" spc="-42">
                  <a:solidFill>
                    <a:srgbClr val="FFFFFF"/>
                  </a:solidFill>
                  <a:latin typeface="Consolas"/>
                  <a:ea typeface="Consolas"/>
                  <a:cs typeface="Consolas"/>
                  <a:sym typeface="Consolas"/>
                </a:rPr>
                <a:t>    npc_output: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NPC Actor가 생성한 대화 내용</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3465373" y="3581785"/>
            <a:ext cx="113157" cy="4114800"/>
          </a:xfrm>
          <a:custGeom>
            <a:avLst/>
            <a:gdLst/>
            <a:ahLst/>
            <a:cxnLst/>
            <a:rect r="r" b="b" t="t" l="l"/>
            <a:pathLst>
              <a:path h="4114800" w="113157">
                <a:moveTo>
                  <a:pt x="0" y="0"/>
                </a:moveTo>
                <a:lnTo>
                  <a:pt x="113157" y="0"/>
                </a:lnTo>
                <a:lnTo>
                  <a:pt x="1131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41266" y="4029460"/>
            <a:ext cx="1735718" cy="1325655"/>
          </a:xfrm>
          <a:custGeom>
            <a:avLst/>
            <a:gdLst/>
            <a:ahLst/>
            <a:cxnLst/>
            <a:rect r="r" b="b" t="t" l="l"/>
            <a:pathLst>
              <a:path h="1325655" w="1735718">
                <a:moveTo>
                  <a:pt x="0" y="0"/>
                </a:moveTo>
                <a:lnTo>
                  <a:pt x="1735718" y="0"/>
                </a:lnTo>
                <a:lnTo>
                  <a:pt x="1735718" y="1325655"/>
                </a:lnTo>
                <a:lnTo>
                  <a:pt x="0" y="1325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19258" y="5882724"/>
            <a:ext cx="1555419" cy="1279332"/>
          </a:xfrm>
          <a:custGeom>
            <a:avLst/>
            <a:gdLst/>
            <a:ahLst/>
            <a:cxnLst/>
            <a:rect r="r" b="b" t="t" l="l"/>
            <a:pathLst>
              <a:path h="1279332" w="1555419">
                <a:moveTo>
                  <a:pt x="0" y="0"/>
                </a:moveTo>
                <a:lnTo>
                  <a:pt x="1555419" y="0"/>
                </a:lnTo>
                <a:lnTo>
                  <a:pt x="1555419" y="1279332"/>
                </a:lnTo>
                <a:lnTo>
                  <a:pt x="0" y="1279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37</a:t>
            </a:r>
          </a:p>
        </p:txBody>
      </p:sp>
      <p:sp>
        <p:nvSpPr>
          <p:cNvPr name="TextBox 15" id="15"/>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Intent Parser</a:t>
            </a:r>
          </a:p>
        </p:txBody>
      </p:sp>
      <p:sp>
        <p:nvSpPr>
          <p:cNvPr name="TextBox 16" id="16"/>
          <p:cNvSpPr txBox="true"/>
          <p:nvPr/>
        </p:nvSpPr>
        <p:spPr>
          <a:xfrm rot="-18144">
            <a:off x="1721399" y="2529878"/>
            <a:ext cx="4734296" cy="766738"/>
          </a:xfrm>
          <a:prstGeom prst="rect">
            <a:avLst/>
          </a:prstGeom>
        </p:spPr>
        <p:txBody>
          <a:bodyPr anchor="t" rtlCol="false" tIns="0" lIns="0" bIns="0" rIns="0">
            <a:spAutoFit/>
          </a:bodyPr>
          <a:lstStyle/>
          <a:p>
            <a:pPr algn="l" marL="0" indent="0" lvl="0">
              <a:lnSpc>
                <a:spcPts val="6032"/>
              </a:lnSpc>
            </a:pPr>
            <a:r>
              <a:rPr lang="en-US" b="true" sz="5246" spc="-115">
                <a:solidFill>
                  <a:srgbClr val="222222"/>
                </a:solidFill>
                <a:latin typeface="JASO Sans Bold"/>
                <a:ea typeface="JASO Sans Bold"/>
                <a:cs typeface="JASO Sans Bold"/>
                <a:sym typeface="JASO Sans Bold"/>
              </a:rPr>
              <a:t>칼을 휘두른다.</a:t>
            </a:r>
          </a:p>
        </p:txBody>
      </p:sp>
      <p:sp>
        <p:nvSpPr>
          <p:cNvPr name="TextBox 17" id="17"/>
          <p:cNvSpPr txBox="true"/>
          <p:nvPr/>
        </p:nvSpPr>
        <p:spPr>
          <a:xfrm rot="0">
            <a:off x="7953547" y="5010150"/>
            <a:ext cx="8703750" cy="1412748"/>
          </a:xfrm>
          <a:prstGeom prst="rect">
            <a:avLst/>
          </a:prstGeom>
        </p:spPr>
        <p:txBody>
          <a:bodyPr anchor="t" rtlCol="false" tIns="0" lIns="0" bIns="0" rIns="0">
            <a:spAutoFit/>
          </a:bodyPr>
          <a:lstStyle/>
          <a:p>
            <a:pPr algn="l">
              <a:lnSpc>
                <a:spcPts val="5796"/>
              </a:lnSpc>
            </a:pPr>
            <a:r>
              <a:rPr lang="en-US" sz="3600" spc="-72" b="true">
                <a:solidFill>
                  <a:srgbClr val="222222"/>
                </a:solidFill>
                <a:latin typeface="JASO Sans Bold"/>
                <a:ea typeface="JASO Sans Bold"/>
                <a:cs typeface="JASO Sans Bold"/>
                <a:sym typeface="JASO Sans Bold"/>
              </a:rPr>
              <a:t>모호한 자연어를 정교한 시스템 액션으로 </a:t>
            </a:r>
          </a:p>
          <a:p>
            <a:pPr algn="l">
              <a:lnSpc>
                <a:spcPts val="5796"/>
              </a:lnSpc>
            </a:pPr>
            <a:r>
              <a:rPr lang="en-US" sz="3600" spc="-72" b="true">
                <a:solidFill>
                  <a:srgbClr val="222222"/>
                </a:solidFill>
                <a:latin typeface="JASO Sans Bold"/>
                <a:ea typeface="JASO Sans Bold"/>
                <a:cs typeface="JASO Sans Bold"/>
                <a:sym typeface="JASO Sans Bold"/>
              </a:rPr>
              <a:t>치환하는 </a:t>
            </a:r>
            <a:r>
              <a:rPr lang="en-US" sz="3600" spc="-72" b="true">
                <a:solidFill>
                  <a:srgbClr val="0056B3"/>
                </a:solidFill>
                <a:latin typeface="JASO Sans Bold"/>
                <a:ea typeface="JASO Sans Bold"/>
                <a:cs typeface="JASO Sans Bold"/>
                <a:sym typeface="JASO Sans Bold"/>
              </a:rPr>
              <a:t>지능형 의도 분석 파이프라인</a:t>
            </a:r>
          </a:p>
        </p:txBody>
      </p:sp>
      <p:sp>
        <p:nvSpPr>
          <p:cNvPr name="TextBox 18" id="18"/>
          <p:cNvSpPr txBox="true"/>
          <p:nvPr/>
        </p:nvSpPr>
        <p:spPr>
          <a:xfrm rot="-18144">
            <a:off x="1173911" y="8044633"/>
            <a:ext cx="5829273" cy="766738"/>
          </a:xfrm>
          <a:prstGeom prst="rect">
            <a:avLst/>
          </a:prstGeom>
        </p:spPr>
        <p:txBody>
          <a:bodyPr anchor="t" rtlCol="false" tIns="0" lIns="0" bIns="0" rIns="0">
            <a:spAutoFit/>
          </a:bodyPr>
          <a:lstStyle/>
          <a:p>
            <a:pPr algn="l" marL="0" indent="0" lvl="0">
              <a:lnSpc>
                <a:spcPts val="6032"/>
              </a:lnSpc>
            </a:pPr>
            <a:r>
              <a:rPr lang="en-US" b="true" sz="5246" spc="-115">
                <a:solidFill>
                  <a:srgbClr val="28A745"/>
                </a:solidFill>
                <a:latin typeface="JASO Sans Bold"/>
                <a:ea typeface="JASO Sans Bold"/>
                <a:cs typeface="JASO Sans Bold"/>
                <a:sym typeface="JASO Sans Bold"/>
              </a:rPr>
              <a:t>"action":"Attack"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2739086" y="5127128"/>
            <a:ext cx="2110629" cy="1883736"/>
          </a:xfrm>
          <a:custGeom>
            <a:avLst/>
            <a:gdLst/>
            <a:ahLst/>
            <a:cxnLst/>
            <a:rect r="r" b="b" t="t" l="l"/>
            <a:pathLst>
              <a:path h="1883736" w="2110629">
                <a:moveTo>
                  <a:pt x="0" y="0"/>
                </a:moveTo>
                <a:lnTo>
                  <a:pt x="2110629" y="0"/>
                </a:lnTo>
                <a:lnTo>
                  <a:pt x="2110629" y="1883737"/>
                </a:lnTo>
                <a:lnTo>
                  <a:pt x="0" y="1883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20821" y="5479199"/>
            <a:ext cx="995283" cy="1179595"/>
          </a:xfrm>
          <a:custGeom>
            <a:avLst/>
            <a:gdLst/>
            <a:ahLst/>
            <a:cxnLst/>
            <a:rect r="r" b="b" t="t" l="l"/>
            <a:pathLst>
              <a:path h="1179595" w="995283">
                <a:moveTo>
                  <a:pt x="0" y="0"/>
                </a:moveTo>
                <a:lnTo>
                  <a:pt x="995283" y="0"/>
                </a:lnTo>
                <a:lnTo>
                  <a:pt x="995283" y="1179595"/>
                </a:lnTo>
                <a:lnTo>
                  <a:pt x="0" y="1179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39086" y="2349594"/>
            <a:ext cx="2342461" cy="1967667"/>
          </a:xfrm>
          <a:custGeom>
            <a:avLst/>
            <a:gdLst/>
            <a:ahLst/>
            <a:cxnLst/>
            <a:rect r="r" b="b" t="t" l="l"/>
            <a:pathLst>
              <a:path h="1967667" w="2342461">
                <a:moveTo>
                  <a:pt x="0" y="0"/>
                </a:moveTo>
                <a:lnTo>
                  <a:pt x="2342461" y="0"/>
                </a:lnTo>
                <a:lnTo>
                  <a:pt x="2342461" y="1967667"/>
                </a:lnTo>
                <a:lnTo>
                  <a:pt x="0" y="1967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739086" y="7451228"/>
            <a:ext cx="1861210" cy="2073772"/>
          </a:xfrm>
          <a:custGeom>
            <a:avLst/>
            <a:gdLst/>
            <a:ahLst/>
            <a:cxnLst/>
            <a:rect r="r" b="b" t="t" l="l"/>
            <a:pathLst>
              <a:path h="2073772" w="1861210">
                <a:moveTo>
                  <a:pt x="0" y="0"/>
                </a:moveTo>
                <a:lnTo>
                  <a:pt x="1861210" y="0"/>
                </a:lnTo>
                <a:lnTo>
                  <a:pt x="1861210" y="2073772"/>
                </a:lnTo>
                <a:lnTo>
                  <a:pt x="0" y="2073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true" rot="0">
            <a:off x="4973540" y="7302502"/>
            <a:ext cx="704902" cy="1955798"/>
          </a:xfrm>
          <a:custGeom>
            <a:avLst/>
            <a:gdLst/>
            <a:ahLst/>
            <a:cxnLst/>
            <a:rect r="r" b="b" t="t" l="l"/>
            <a:pathLst>
              <a:path h="1955798" w="704902">
                <a:moveTo>
                  <a:pt x="704902" y="1955798"/>
                </a:moveTo>
                <a:lnTo>
                  <a:pt x="0" y="1955798"/>
                </a:lnTo>
                <a:lnTo>
                  <a:pt x="0" y="0"/>
                </a:lnTo>
                <a:lnTo>
                  <a:pt x="704902" y="0"/>
                </a:lnTo>
                <a:lnTo>
                  <a:pt x="704902" y="1955798"/>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true" rot="0">
            <a:off x="1697187" y="2939476"/>
            <a:ext cx="704902" cy="1955798"/>
          </a:xfrm>
          <a:custGeom>
            <a:avLst/>
            <a:gdLst/>
            <a:ahLst/>
            <a:cxnLst/>
            <a:rect r="r" b="b" t="t" l="l"/>
            <a:pathLst>
              <a:path h="1955798" w="704902">
                <a:moveTo>
                  <a:pt x="0" y="1955798"/>
                </a:moveTo>
                <a:lnTo>
                  <a:pt x="704903" y="1955798"/>
                </a:lnTo>
                <a:lnTo>
                  <a:pt x="704903" y="0"/>
                </a:lnTo>
                <a:lnTo>
                  <a:pt x="0" y="0"/>
                </a:lnTo>
                <a:lnTo>
                  <a:pt x="0" y="1955798"/>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697187" y="6068997"/>
            <a:ext cx="860815" cy="142426"/>
          </a:xfrm>
          <a:custGeom>
            <a:avLst/>
            <a:gdLst/>
            <a:ahLst/>
            <a:cxnLst/>
            <a:rect r="r" b="b" t="t" l="l"/>
            <a:pathLst>
              <a:path h="142426" w="860815">
                <a:moveTo>
                  <a:pt x="0" y="0"/>
                </a:moveTo>
                <a:lnTo>
                  <a:pt x="860815" y="0"/>
                </a:lnTo>
                <a:lnTo>
                  <a:pt x="860815" y="142425"/>
                </a:lnTo>
                <a:lnTo>
                  <a:pt x="0" y="1424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38</a:t>
            </a:r>
          </a:p>
        </p:txBody>
      </p:sp>
      <p:sp>
        <p:nvSpPr>
          <p:cNvPr name="TextBox 19" id="19"/>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게임 규칙 엔진</a:t>
            </a:r>
          </a:p>
        </p:txBody>
      </p:sp>
      <p:sp>
        <p:nvSpPr>
          <p:cNvPr name="TextBox 20" id="20"/>
          <p:cNvSpPr txBox="true"/>
          <p:nvPr/>
        </p:nvSpPr>
        <p:spPr>
          <a:xfrm rot="0">
            <a:off x="8063814" y="4993778"/>
            <a:ext cx="7956064" cy="1412748"/>
          </a:xfrm>
          <a:prstGeom prst="rect">
            <a:avLst/>
          </a:prstGeom>
        </p:spPr>
        <p:txBody>
          <a:bodyPr anchor="t" rtlCol="false" tIns="0" lIns="0" bIns="0" rIns="0">
            <a:spAutoFit/>
          </a:bodyPr>
          <a:lstStyle/>
          <a:p>
            <a:pPr algn="l">
              <a:lnSpc>
                <a:spcPts val="5796"/>
              </a:lnSpc>
            </a:pPr>
            <a:r>
              <a:rPr lang="en-US" sz="3600" spc="-72" b="true">
                <a:solidFill>
                  <a:srgbClr val="222222"/>
                </a:solidFill>
                <a:latin typeface="JASO Sans Bold"/>
                <a:ea typeface="JASO Sans Bold"/>
                <a:cs typeface="JASO Sans Bold"/>
                <a:sym typeface="JASO Sans Bold"/>
              </a:rPr>
              <a:t>AI의 상상이 아닌 </a:t>
            </a:r>
            <a:r>
              <a:rPr lang="en-US" sz="3600" spc="-72" b="true">
                <a:solidFill>
                  <a:srgbClr val="0056B3"/>
                </a:solidFill>
                <a:latin typeface="JASO Sans Bold"/>
                <a:ea typeface="JASO Sans Bold"/>
                <a:cs typeface="JASO Sans Bold"/>
                <a:sym typeface="JASO Sans Bold"/>
              </a:rPr>
              <a:t>코드의 논리</a:t>
            </a:r>
            <a:r>
              <a:rPr lang="en-US" sz="3600" spc="-72" b="true">
                <a:solidFill>
                  <a:srgbClr val="222222"/>
                </a:solidFill>
                <a:latin typeface="JASO Sans Bold"/>
                <a:ea typeface="JASO Sans Bold"/>
                <a:cs typeface="JASO Sans Bold"/>
                <a:sym typeface="JASO Sans Bold"/>
              </a:rPr>
              <a:t>로 결정되는, 환각 없는 공정한 게임 마스터링</a:t>
            </a:r>
          </a:p>
        </p:txBody>
      </p:sp>
      <p:sp>
        <p:nvSpPr>
          <p:cNvPr name="Freeform 21" id="21"/>
          <p:cNvSpPr/>
          <p:nvPr/>
        </p:nvSpPr>
        <p:spPr>
          <a:xfrm flipH="true" flipV="false" rot="0">
            <a:off x="5081547" y="2954469"/>
            <a:ext cx="704902" cy="1955798"/>
          </a:xfrm>
          <a:custGeom>
            <a:avLst/>
            <a:gdLst/>
            <a:ahLst/>
            <a:cxnLst/>
            <a:rect r="r" b="b" t="t" l="l"/>
            <a:pathLst>
              <a:path h="1955798" w="704902">
                <a:moveTo>
                  <a:pt x="704902" y="0"/>
                </a:moveTo>
                <a:lnTo>
                  <a:pt x="0" y="0"/>
                </a:lnTo>
                <a:lnTo>
                  <a:pt x="0" y="1955798"/>
                </a:lnTo>
                <a:lnTo>
                  <a:pt x="704902" y="1955798"/>
                </a:lnTo>
                <a:lnTo>
                  <a:pt x="70490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775144" y="7302502"/>
            <a:ext cx="704902" cy="1955798"/>
          </a:xfrm>
          <a:custGeom>
            <a:avLst/>
            <a:gdLst/>
            <a:ahLst/>
            <a:cxnLst/>
            <a:rect r="r" b="b" t="t" l="l"/>
            <a:pathLst>
              <a:path h="1955798" w="704902">
                <a:moveTo>
                  <a:pt x="0" y="0"/>
                </a:moveTo>
                <a:lnTo>
                  <a:pt x="704902" y="0"/>
                </a:lnTo>
                <a:lnTo>
                  <a:pt x="704902" y="1955798"/>
                </a:lnTo>
                <a:lnTo>
                  <a:pt x="0" y="19557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462350" y="313953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2417213" y="5686425"/>
            <a:ext cx="4523409" cy="3200312"/>
          </a:xfrm>
          <a:custGeom>
            <a:avLst/>
            <a:gdLst/>
            <a:ahLst/>
            <a:cxnLst/>
            <a:rect r="r" b="b" t="t" l="l"/>
            <a:pathLst>
              <a:path h="3200312" w="4523409">
                <a:moveTo>
                  <a:pt x="0" y="0"/>
                </a:moveTo>
                <a:lnTo>
                  <a:pt x="4523409" y="0"/>
                </a:lnTo>
                <a:lnTo>
                  <a:pt x="4523409" y="3200312"/>
                </a:lnTo>
                <a:lnTo>
                  <a:pt x="0" y="3200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529204" y="2751317"/>
            <a:ext cx="1949542" cy="2392077"/>
          </a:xfrm>
          <a:custGeom>
            <a:avLst/>
            <a:gdLst/>
            <a:ahLst/>
            <a:cxnLst/>
            <a:rect r="r" b="b" t="t" l="l"/>
            <a:pathLst>
              <a:path h="2392077" w="1949542">
                <a:moveTo>
                  <a:pt x="0" y="0"/>
                </a:moveTo>
                <a:lnTo>
                  <a:pt x="1949542" y="0"/>
                </a:lnTo>
                <a:lnTo>
                  <a:pt x="1949542" y="2392076"/>
                </a:lnTo>
                <a:lnTo>
                  <a:pt x="0" y="2392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4855" y="4618396"/>
            <a:ext cx="1079680" cy="2136058"/>
          </a:xfrm>
          <a:custGeom>
            <a:avLst/>
            <a:gdLst/>
            <a:ahLst/>
            <a:cxnLst/>
            <a:rect r="r" b="b" t="t" l="l"/>
            <a:pathLst>
              <a:path h="2136058" w="1079680">
                <a:moveTo>
                  <a:pt x="0" y="0"/>
                </a:moveTo>
                <a:lnTo>
                  <a:pt x="1079680" y="0"/>
                </a:lnTo>
                <a:lnTo>
                  <a:pt x="1079680" y="2136058"/>
                </a:lnTo>
                <a:lnTo>
                  <a:pt x="0" y="2136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true" rot="0">
            <a:off x="6593057" y="4577348"/>
            <a:ext cx="1079680" cy="2136058"/>
          </a:xfrm>
          <a:custGeom>
            <a:avLst/>
            <a:gdLst/>
            <a:ahLst/>
            <a:cxnLst/>
            <a:rect r="r" b="b" t="t" l="l"/>
            <a:pathLst>
              <a:path h="2136058" w="1079680">
                <a:moveTo>
                  <a:pt x="1079681" y="2136058"/>
                </a:moveTo>
                <a:lnTo>
                  <a:pt x="0" y="2136058"/>
                </a:lnTo>
                <a:lnTo>
                  <a:pt x="0" y="0"/>
                </a:lnTo>
                <a:lnTo>
                  <a:pt x="1079681" y="0"/>
                </a:lnTo>
                <a:lnTo>
                  <a:pt x="1079681" y="213605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940622" y="5027121"/>
            <a:ext cx="1060516" cy="1034003"/>
          </a:xfrm>
          <a:custGeom>
            <a:avLst/>
            <a:gdLst/>
            <a:ahLst/>
            <a:cxnLst/>
            <a:rect r="r" b="b" t="t" l="l"/>
            <a:pathLst>
              <a:path h="1034003" w="1060516">
                <a:moveTo>
                  <a:pt x="0" y="0"/>
                </a:moveTo>
                <a:lnTo>
                  <a:pt x="1060516" y="0"/>
                </a:lnTo>
                <a:lnTo>
                  <a:pt x="1060516" y="1034003"/>
                </a:lnTo>
                <a:lnTo>
                  <a:pt x="0" y="10340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39</a:t>
            </a:r>
          </a:p>
        </p:txBody>
      </p:sp>
      <p:sp>
        <p:nvSpPr>
          <p:cNvPr name="TextBox 17" id="17"/>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World State Manager</a:t>
            </a:r>
          </a:p>
        </p:txBody>
      </p:sp>
      <p:sp>
        <p:nvSpPr>
          <p:cNvPr name="TextBox 18" id="18"/>
          <p:cNvSpPr txBox="true"/>
          <p:nvPr/>
        </p:nvSpPr>
        <p:spPr>
          <a:xfrm rot="0">
            <a:off x="8787049" y="4884246"/>
            <a:ext cx="8835359" cy="1422808"/>
          </a:xfrm>
          <a:prstGeom prst="rect">
            <a:avLst/>
          </a:prstGeom>
        </p:spPr>
        <p:txBody>
          <a:bodyPr anchor="t" rtlCol="false" tIns="0" lIns="0" bIns="0" rIns="0">
            <a:spAutoFit/>
          </a:bodyPr>
          <a:lstStyle/>
          <a:p>
            <a:pPr algn="l">
              <a:lnSpc>
                <a:spcPts val="5779"/>
              </a:lnSpc>
            </a:pPr>
            <a:r>
              <a:rPr lang="en-US" sz="3589" spc="-71" b="true">
                <a:solidFill>
                  <a:srgbClr val="222222"/>
                </a:solidFill>
                <a:latin typeface="JASO Sans Bold"/>
                <a:ea typeface="JASO Sans Bold"/>
                <a:cs typeface="JASO Sans Bold"/>
                <a:sym typeface="JASO Sans Bold"/>
              </a:rPr>
              <a:t>텍스트는 AI가 묘사하지만, </a:t>
            </a:r>
          </a:p>
          <a:p>
            <a:pPr algn="l">
              <a:lnSpc>
                <a:spcPts val="5779"/>
              </a:lnSpc>
            </a:pPr>
            <a:r>
              <a:rPr lang="en-US" sz="3589" spc="-71" b="true">
                <a:solidFill>
                  <a:srgbClr val="222222"/>
                </a:solidFill>
                <a:latin typeface="JASO Sans Bold"/>
                <a:ea typeface="JASO Sans Bold"/>
                <a:cs typeface="JASO Sans Bold"/>
                <a:sym typeface="JASO Sans Bold"/>
              </a:rPr>
              <a:t>생사와 규칙은 </a:t>
            </a:r>
            <a:r>
              <a:rPr lang="en-US" sz="3589" spc="-71" b="true">
                <a:solidFill>
                  <a:srgbClr val="0056B3"/>
                </a:solidFill>
                <a:latin typeface="JASO Sans Bold"/>
                <a:ea typeface="JASO Sans Bold"/>
                <a:cs typeface="JASO Sans Bold"/>
                <a:sym typeface="JASO Sans Bold"/>
              </a:rPr>
              <a:t>코드가 지배</a:t>
            </a:r>
            <a:r>
              <a:rPr lang="en-US" sz="3589" spc="-71" b="true">
                <a:solidFill>
                  <a:srgbClr val="222222"/>
                </a:solidFill>
                <a:latin typeface="JASO Sans Bold"/>
                <a:ea typeface="JASO Sans Bold"/>
                <a:cs typeface="JASO Sans Bold"/>
                <a:sym typeface="JASO Sans Bold"/>
              </a:rPr>
              <a:t>하는 철저한 상태 관리</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8726515" y="1514031"/>
            <a:ext cx="836950" cy="901157"/>
          </a:xfrm>
          <a:custGeom>
            <a:avLst/>
            <a:gdLst/>
            <a:ahLst/>
            <a:cxnLst/>
            <a:rect r="r" b="b" t="t" l="l"/>
            <a:pathLst>
              <a:path h="901157" w="836950">
                <a:moveTo>
                  <a:pt x="0" y="0"/>
                </a:moveTo>
                <a:lnTo>
                  <a:pt x="836950" y="0"/>
                </a:lnTo>
                <a:lnTo>
                  <a:pt x="836950" y="901157"/>
                </a:lnTo>
                <a:lnTo>
                  <a:pt x="0" y="901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700338" y="2415188"/>
            <a:ext cx="866198" cy="728689"/>
          </a:xfrm>
          <a:custGeom>
            <a:avLst/>
            <a:gdLst/>
            <a:ahLst/>
            <a:cxnLst/>
            <a:rect r="r" b="b" t="t" l="l"/>
            <a:pathLst>
              <a:path h="728689" w="866198">
                <a:moveTo>
                  <a:pt x="0" y="0"/>
                </a:moveTo>
                <a:lnTo>
                  <a:pt x="866198" y="0"/>
                </a:lnTo>
                <a:lnTo>
                  <a:pt x="866198" y="728689"/>
                </a:lnTo>
                <a:lnTo>
                  <a:pt x="0" y="728689"/>
                </a:lnTo>
                <a:lnTo>
                  <a:pt x="0" y="0"/>
                </a:lnTo>
                <a:close/>
              </a:path>
            </a:pathLst>
          </a:custGeom>
          <a:blipFill>
            <a:blip r:embed="rId5"/>
            <a:stretch>
              <a:fillRect l="0" t="0" r="0" b="0"/>
            </a:stretch>
          </a:blipFill>
        </p:spPr>
      </p:sp>
      <p:sp>
        <p:nvSpPr>
          <p:cNvPr name="Freeform 10" id="10"/>
          <p:cNvSpPr/>
          <p:nvPr/>
        </p:nvSpPr>
        <p:spPr>
          <a:xfrm flipH="false" flipV="false" rot="-5400000">
            <a:off x="12906231" y="2321162"/>
            <a:ext cx="683549" cy="747420"/>
          </a:xfrm>
          <a:custGeom>
            <a:avLst/>
            <a:gdLst/>
            <a:ahLst/>
            <a:cxnLst/>
            <a:rect r="r" b="b" t="t" l="l"/>
            <a:pathLst>
              <a:path h="747420" w="683549">
                <a:moveTo>
                  <a:pt x="0" y="0"/>
                </a:moveTo>
                <a:lnTo>
                  <a:pt x="683550" y="0"/>
                </a:lnTo>
                <a:lnTo>
                  <a:pt x="683550" y="747420"/>
                </a:lnTo>
                <a:lnTo>
                  <a:pt x="0" y="747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04</a:t>
            </a:r>
          </a:p>
        </p:txBody>
      </p:sp>
      <p:sp>
        <p:nvSpPr>
          <p:cNvPr name="TextBox 12" id="12"/>
          <p:cNvSpPr txBox="true"/>
          <p:nvPr/>
        </p:nvSpPr>
        <p:spPr>
          <a:xfrm rot="-18144">
            <a:off x="2210771" y="5199947"/>
            <a:ext cx="14177274" cy="2403371"/>
          </a:xfrm>
          <a:prstGeom prst="rect">
            <a:avLst/>
          </a:prstGeom>
        </p:spPr>
        <p:txBody>
          <a:bodyPr anchor="t" rtlCol="false" tIns="0" lIns="0" bIns="0" rIns="0">
            <a:spAutoFit/>
          </a:bodyPr>
          <a:lstStyle/>
          <a:p>
            <a:pPr algn="ctr" marL="0" indent="0" lvl="0">
              <a:lnSpc>
                <a:spcPts val="9401"/>
              </a:lnSpc>
            </a:pPr>
            <a:r>
              <a:rPr lang="en-US" sz="8104" spc="-291" strike="noStrike" u="none">
                <a:solidFill>
                  <a:srgbClr val="222222"/>
                </a:solidFill>
                <a:latin typeface="JASO Sans"/>
                <a:ea typeface="JASO Sans"/>
                <a:cs typeface="JASO Sans"/>
                <a:sym typeface="JASO Sans"/>
              </a:rPr>
              <a:t>완벽한 서사 생성 및 플레이를 위한</a:t>
            </a:r>
          </a:p>
          <a:p>
            <a:pPr algn="ctr" marL="0" indent="0" lvl="0">
              <a:lnSpc>
                <a:spcPts val="9401"/>
              </a:lnSpc>
            </a:pPr>
            <a:r>
              <a:rPr lang="en-US" b="true" sz="8104" spc="-291" strike="noStrike" u="none">
                <a:solidFill>
                  <a:srgbClr val="222222"/>
                </a:solidFill>
                <a:latin typeface="JASO Sans Bold"/>
                <a:ea typeface="JASO Sans Bold"/>
                <a:cs typeface="JASO Sans Bold"/>
                <a:sym typeface="JASO Sans Bold"/>
              </a:rPr>
              <a:t>멀티 에이전트</a:t>
            </a:r>
            <a:r>
              <a:rPr lang="en-US" sz="8104" spc="-291" strike="noStrike" u="none">
                <a:solidFill>
                  <a:srgbClr val="222222"/>
                </a:solidFill>
                <a:latin typeface="JASO Sans"/>
                <a:ea typeface="JASO Sans"/>
                <a:cs typeface="JASO Sans"/>
                <a:sym typeface="JASO Sans"/>
              </a:rPr>
              <a:t> 프로젝트</a:t>
            </a:r>
          </a:p>
        </p:txBody>
      </p:sp>
      <p:sp>
        <p:nvSpPr>
          <p:cNvPr name="TextBox 13" id="13"/>
          <p:cNvSpPr txBox="true"/>
          <p:nvPr/>
        </p:nvSpPr>
        <p:spPr>
          <a:xfrm rot="-18144">
            <a:off x="2722168" y="3089589"/>
            <a:ext cx="12845745" cy="1212746"/>
          </a:xfrm>
          <a:prstGeom prst="rect">
            <a:avLst/>
          </a:prstGeom>
        </p:spPr>
        <p:txBody>
          <a:bodyPr anchor="t" rtlCol="false" tIns="0" lIns="0" bIns="0" rIns="0">
            <a:spAutoFit/>
          </a:bodyPr>
          <a:lstStyle/>
          <a:p>
            <a:pPr algn="ctr" marL="0" indent="0" lvl="0">
              <a:lnSpc>
                <a:spcPts val="9401"/>
              </a:lnSpc>
            </a:pPr>
            <a:r>
              <a:rPr lang="en-US" b="true" sz="8104" spc="-291">
                <a:solidFill>
                  <a:srgbClr val="3A59D1"/>
                </a:solidFill>
                <a:latin typeface="JASO Sans Bold"/>
                <a:ea typeface="JASO Sans Bold"/>
                <a:cs typeface="JASO Sans Bold"/>
                <a:sym typeface="JASO Sans Bold"/>
              </a:rPr>
              <a:t>"상상을</a:t>
            </a:r>
            <a:r>
              <a:rPr lang="en-US" b="true" sz="8104" spc="-291" strike="noStrike" u="none">
                <a:solidFill>
                  <a:srgbClr val="3A59D1"/>
                </a:solidFill>
                <a:latin typeface="JASO Sans Bold"/>
                <a:ea typeface="JASO Sans Bold"/>
                <a:cs typeface="JASO Sans Bold"/>
                <a:sym typeface="JASO Sans Bold"/>
              </a:rPr>
              <a:t> 서사로, 선택을</a:t>
            </a:r>
            <a:r>
              <a:rPr lang="en-US" b="true" sz="8104" spc="-291" strike="noStrike" u="none">
                <a:solidFill>
                  <a:srgbClr val="3A59D1"/>
                </a:solidFill>
                <a:latin typeface="JASO Sans Bold"/>
                <a:ea typeface="JASO Sans Bold"/>
                <a:cs typeface="JASO Sans Bold"/>
                <a:sym typeface="JASO Sans Bold"/>
              </a:rPr>
              <a:t> </a:t>
            </a:r>
            <a:r>
              <a:rPr lang="en-US" b="true" sz="8104" spc="-291" strike="noStrike" u="none">
                <a:solidFill>
                  <a:srgbClr val="3A59D1"/>
                </a:solidFill>
                <a:latin typeface="JASO Sans Bold"/>
                <a:ea typeface="JASO Sans Bold"/>
                <a:cs typeface="JASO Sans Bold"/>
                <a:sym typeface="JASO Sans Bold"/>
              </a:rPr>
              <a:t>현실로"</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18051" y="2751210"/>
            <a:ext cx="9643369" cy="6242658"/>
          </a:xfrm>
          <a:custGeom>
            <a:avLst/>
            <a:gdLst/>
            <a:ahLst/>
            <a:cxnLst/>
            <a:rect r="r" b="b" t="t" l="l"/>
            <a:pathLst>
              <a:path h="6242658" w="9643369">
                <a:moveTo>
                  <a:pt x="0" y="0"/>
                </a:moveTo>
                <a:lnTo>
                  <a:pt x="9643370" y="0"/>
                </a:lnTo>
                <a:lnTo>
                  <a:pt x="9643370" y="6242658"/>
                </a:lnTo>
                <a:lnTo>
                  <a:pt x="0" y="6242658"/>
                </a:lnTo>
                <a:lnTo>
                  <a:pt x="0" y="0"/>
                </a:lnTo>
                <a:close/>
              </a:path>
            </a:pathLst>
          </a:custGeom>
          <a:blipFill>
            <a:blip r:embed="rId4"/>
            <a:stretch>
              <a:fillRect l="0" t="-32167" r="0" b="-32167"/>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40</a:t>
            </a:r>
          </a:p>
        </p:txBody>
      </p:sp>
      <p:sp>
        <p:nvSpPr>
          <p:cNvPr name="TextBox 12" id="12"/>
          <p:cNvSpPr txBox="true"/>
          <p:nvPr/>
        </p:nvSpPr>
        <p:spPr>
          <a:xfrm rot="-18144">
            <a:off x="1502004" y="954128"/>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시나리오 브랜칭</a:t>
            </a:r>
          </a:p>
        </p:txBody>
      </p:sp>
      <p:sp>
        <p:nvSpPr>
          <p:cNvPr name="AutoShape 13" id="13"/>
          <p:cNvSpPr/>
          <p:nvPr/>
        </p:nvSpPr>
        <p:spPr>
          <a:xfrm>
            <a:off x="9631549" y="3139531"/>
            <a:ext cx="0" cy="5672803"/>
          </a:xfrm>
          <a:prstGeom prst="line">
            <a:avLst/>
          </a:prstGeom>
          <a:ln cap="flat" w="9525">
            <a:solidFill>
              <a:srgbClr val="222222">
                <a:alpha val="15686"/>
              </a:srgbClr>
            </a:solidFill>
            <a:prstDash val="solid"/>
            <a:headEnd type="none" len="sm" w="sm"/>
            <a:tailEnd type="none" len="sm" w="sm"/>
          </a:ln>
        </p:spPr>
      </p:sp>
      <p:sp>
        <p:nvSpPr>
          <p:cNvPr name="TextBox 14" id="14"/>
          <p:cNvSpPr txBox="true"/>
          <p:nvPr/>
        </p:nvSpPr>
        <p:spPr>
          <a:xfrm rot="-18144">
            <a:off x="10168481" y="5899779"/>
            <a:ext cx="6719679" cy="2674259"/>
          </a:xfrm>
          <a:prstGeom prst="rect">
            <a:avLst/>
          </a:prstGeom>
        </p:spPr>
        <p:txBody>
          <a:bodyPr anchor="t" rtlCol="false" tIns="0" lIns="0" bIns="0" rIns="0">
            <a:spAutoFit/>
          </a:bodyPr>
          <a:lstStyle/>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실시간 분기 생성</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동적 씬 매핑 (Dynamic Mapping)</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무한한 서사 확장성</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조건부 엣지(Conditional Edge) 활용</a:t>
            </a:r>
          </a:p>
        </p:txBody>
      </p:sp>
      <p:sp>
        <p:nvSpPr>
          <p:cNvPr name="TextBox 15" id="15"/>
          <p:cNvSpPr txBox="true"/>
          <p:nvPr/>
        </p:nvSpPr>
        <p:spPr>
          <a:xfrm rot="-18144">
            <a:off x="10165621" y="3372510"/>
            <a:ext cx="8246261" cy="1575435"/>
          </a:xfrm>
          <a:prstGeom prst="rect">
            <a:avLst/>
          </a:prstGeom>
        </p:spPr>
        <p:txBody>
          <a:bodyPr anchor="t" rtlCol="false" tIns="0" lIns="0" bIns="0" rIns="0">
            <a:spAutoFit/>
          </a:bodyPr>
          <a:lstStyle/>
          <a:p>
            <a:pPr algn="l">
              <a:lnSpc>
                <a:spcPts val="4140"/>
              </a:lnSpc>
            </a:pPr>
            <a:r>
              <a:rPr lang="en-US" sz="3600" spc="-79" b="true">
                <a:solidFill>
                  <a:srgbClr val="222222"/>
                </a:solidFill>
                <a:latin typeface="JASO Sans Bold"/>
                <a:ea typeface="JASO Sans Bold"/>
                <a:cs typeface="JASO Sans Bold"/>
                <a:sym typeface="JASO Sans Bold"/>
              </a:rPr>
              <a:t>고정된 결말을 거부하고</a:t>
            </a:r>
            <a:r>
              <a:rPr lang="en-US" sz="3600" spc="-79" b="true">
                <a:solidFill>
                  <a:srgbClr val="222222"/>
                </a:solidFill>
                <a:latin typeface="JASO Sans Bold"/>
                <a:ea typeface="JASO Sans Bold"/>
                <a:cs typeface="JASO Sans Bold"/>
                <a:sym typeface="JASO Sans Bold"/>
              </a:rPr>
              <a:t> </a:t>
            </a:r>
          </a:p>
          <a:p>
            <a:pPr algn="l">
              <a:lnSpc>
                <a:spcPts val="4140"/>
              </a:lnSpc>
            </a:pPr>
            <a:r>
              <a:rPr lang="en-US" sz="3600" spc="-79" b="true">
                <a:solidFill>
                  <a:srgbClr val="000000"/>
                </a:solidFill>
                <a:latin typeface="JASO Sans Bold"/>
                <a:ea typeface="JASO Sans Bold"/>
                <a:cs typeface="JASO Sans Bold"/>
                <a:sym typeface="JASO Sans Bold"/>
              </a:rPr>
              <a:t>플레이어의 </a:t>
            </a:r>
            <a:r>
              <a:rPr lang="en-US" sz="3600" spc="-79" b="true">
                <a:solidFill>
                  <a:srgbClr val="0056B3"/>
                </a:solidFill>
                <a:latin typeface="JASO Sans Bold"/>
                <a:ea typeface="JASO Sans Bold"/>
                <a:cs typeface="JASO Sans Bold"/>
                <a:sym typeface="JASO Sans Bold"/>
              </a:rPr>
              <a:t>선택</a:t>
            </a:r>
            <a:r>
              <a:rPr lang="en-US" sz="3600" spc="-79" b="true">
                <a:solidFill>
                  <a:srgbClr val="222222"/>
                </a:solidFill>
                <a:latin typeface="JASO Sans Bold"/>
                <a:ea typeface="JASO Sans Bold"/>
                <a:cs typeface="JASO Sans Bold"/>
                <a:sym typeface="JASO Sans Bold"/>
              </a:rPr>
              <a:t>으로 완성되는</a:t>
            </a:r>
            <a:r>
              <a:rPr lang="en-US" sz="3600" spc="-79" b="true">
                <a:solidFill>
                  <a:srgbClr val="222222"/>
                </a:solidFill>
                <a:latin typeface="JASO Sans Bold"/>
                <a:ea typeface="JASO Sans Bold"/>
                <a:cs typeface="JASO Sans Bold"/>
                <a:sym typeface="JASO Sans Bold"/>
              </a:rPr>
              <a:t> </a:t>
            </a:r>
          </a:p>
          <a:p>
            <a:pPr algn="l" marL="0" indent="0" lvl="0">
              <a:lnSpc>
                <a:spcPts val="4140"/>
              </a:lnSpc>
            </a:pPr>
            <a:r>
              <a:rPr lang="en-US" b="true" sz="3600" spc="-79">
                <a:solidFill>
                  <a:srgbClr val="0056B3"/>
                </a:solidFill>
                <a:latin typeface="JASO Sans Bold"/>
                <a:ea typeface="JASO Sans Bold"/>
                <a:cs typeface="JASO Sans Bold"/>
                <a:sym typeface="JASO Sans Bold"/>
              </a:rPr>
              <a:t>실시간 동적 분기 엔진</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516104" y="2676394"/>
            <a:ext cx="5170945" cy="3923455"/>
          </a:xfrm>
          <a:custGeom>
            <a:avLst/>
            <a:gdLst/>
            <a:ahLst/>
            <a:cxnLst/>
            <a:rect r="r" b="b" t="t" l="l"/>
            <a:pathLst>
              <a:path h="3923455" w="5170945">
                <a:moveTo>
                  <a:pt x="0" y="0"/>
                </a:moveTo>
                <a:lnTo>
                  <a:pt x="5170945" y="0"/>
                </a:lnTo>
                <a:lnTo>
                  <a:pt x="5170945" y="3923455"/>
                </a:lnTo>
                <a:lnTo>
                  <a:pt x="0" y="3923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562206" y="2856003"/>
            <a:ext cx="3927379" cy="3888105"/>
          </a:xfrm>
          <a:custGeom>
            <a:avLst/>
            <a:gdLst/>
            <a:ahLst/>
            <a:cxnLst/>
            <a:rect r="r" b="b" t="t" l="l"/>
            <a:pathLst>
              <a:path h="3888105" w="3927379">
                <a:moveTo>
                  <a:pt x="0" y="0"/>
                </a:moveTo>
                <a:lnTo>
                  <a:pt x="3927379" y="0"/>
                </a:lnTo>
                <a:lnTo>
                  <a:pt x="3927379" y="3888105"/>
                </a:lnTo>
                <a:lnTo>
                  <a:pt x="0" y="38881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462454" y="2726766"/>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41</a:t>
            </a:r>
          </a:p>
        </p:txBody>
      </p:sp>
      <p:sp>
        <p:nvSpPr>
          <p:cNvPr name="TextBox 14" id="14"/>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실시간 스트리밍</a:t>
            </a:r>
          </a:p>
        </p:txBody>
      </p:sp>
      <p:sp>
        <p:nvSpPr>
          <p:cNvPr name="TextBox 15" id="15"/>
          <p:cNvSpPr txBox="true"/>
          <p:nvPr/>
        </p:nvSpPr>
        <p:spPr>
          <a:xfrm rot="0">
            <a:off x="2248474" y="6933224"/>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rout</a:t>
            </a:r>
            <a:r>
              <a:rPr lang="en-US" b="true" sz="3000" spc="-105">
                <a:solidFill>
                  <a:srgbClr val="000000"/>
                </a:solidFill>
                <a:latin typeface="JASO Sans Bold"/>
                <a:ea typeface="JASO Sans Bold"/>
                <a:cs typeface="JASO Sans Bold"/>
                <a:sym typeface="JASO Sans Bold"/>
              </a:rPr>
              <a:t>es/game.py</a:t>
            </a:r>
          </a:p>
        </p:txBody>
      </p:sp>
      <p:sp>
        <p:nvSpPr>
          <p:cNvPr name="TextBox 16" id="16"/>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기다림 없는 몰입: 실시간 </a:t>
            </a:r>
            <a:r>
              <a:rPr lang="en-US" b="true" sz="3499" spc="-122">
                <a:solidFill>
                  <a:srgbClr val="3A59D1"/>
                </a:solidFill>
                <a:latin typeface="JASO Sans Bold"/>
                <a:ea typeface="JASO Sans Bold"/>
                <a:cs typeface="JASO Sans Bold"/>
                <a:sym typeface="JASO Sans Bold"/>
              </a:rPr>
              <a:t>SSE</a:t>
            </a:r>
            <a:r>
              <a:rPr lang="en-US" b="true" sz="3499" spc="-122">
                <a:solidFill>
                  <a:srgbClr val="3A59D1"/>
                </a:solidFill>
                <a:latin typeface="JASO Sans Bold"/>
                <a:ea typeface="JASO Sans Bold"/>
                <a:cs typeface="JASO Sans Bold"/>
                <a:sym typeface="JASO Sans Bold"/>
              </a:rPr>
              <a:t> 스트리밍</a:t>
            </a:r>
            <a:r>
              <a:rPr lang="en-US" b="true" sz="3499" spc="-122">
                <a:solidFill>
                  <a:srgbClr val="000000"/>
                </a:solidFill>
                <a:latin typeface="JASO Sans Bold"/>
                <a:ea typeface="JASO Sans Bold"/>
                <a:cs typeface="JASO Sans Bold"/>
                <a:sym typeface="JASO Sans Bold"/>
              </a:rPr>
              <a:t>으로 구현하는 생동감 넘치는 서사</a:t>
            </a:r>
            <a:r>
              <a:rPr lang="en-US" b="true" sz="3499" spc="-122">
                <a:solidFill>
                  <a:srgbClr val="000000"/>
                </a:solidFill>
                <a:latin typeface="JASO Sans Bold"/>
                <a:ea typeface="JASO Sans Bold"/>
                <a:cs typeface="JASO Sans Bold"/>
                <a:sym typeface="JASO Sans Bold"/>
              </a:rPr>
              <a:t> 전개</a:t>
            </a:r>
          </a:p>
        </p:txBody>
      </p:sp>
      <p:sp>
        <p:nvSpPr>
          <p:cNvPr name="Freeform 17" id="17"/>
          <p:cNvSpPr/>
          <p:nvPr/>
        </p:nvSpPr>
        <p:spPr>
          <a:xfrm flipH="false" flipV="false" rot="0">
            <a:off x="9284708" y="5136861"/>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6972967" y="4708236"/>
            <a:ext cx="2025824" cy="1891613"/>
          </a:xfrm>
          <a:custGeom>
            <a:avLst/>
            <a:gdLst/>
            <a:ahLst/>
            <a:cxnLst/>
            <a:rect r="r" b="b" t="t" l="l"/>
            <a:pathLst>
              <a:path h="1891613" w="2025824">
                <a:moveTo>
                  <a:pt x="0" y="0"/>
                </a:moveTo>
                <a:lnTo>
                  <a:pt x="2025823" y="0"/>
                </a:lnTo>
                <a:lnTo>
                  <a:pt x="2025823"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9589508" y="3120023"/>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3184092" y="3104700"/>
            <a:ext cx="2839922" cy="2811523"/>
          </a:xfrm>
          <a:custGeom>
            <a:avLst/>
            <a:gdLst/>
            <a:ahLst/>
            <a:cxnLst/>
            <a:rect r="r" b="b" t="t" l="l"/>
            <a:pathLst>
              <a:path h="2811523" w="2839922">
                <a:moveTo>
                  <a:pt x="0" y="0"/>
                </a:moveTo>
                <a:lnTo>
                  <a:pt x="2839922" y="0"/>
                </a:lnTo>
                <a:lnTo>
                  <a:pt x="2839922" y="2811523"/>
                </a:lnTo>
                <a:lnTo>
                  <a:pt x="0" y="2811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24891" y="2878005"/>
            <a:ext cx="3038218" cy="3038218"/>
          </a:xfrm>
          <a:custGeom>
            <a:avLst/>
            <a:gdLst/>
            <a:ahLst/>
            <a:cxnLst/>
            <a:rect r="r" b="b" t="t" l="l"/>
            <a:pathLst>
              <a:path h="3038218" w="3038218">
                <a:moveTo>
                  <a:pt x="0" y="0"/>
                </a:moveTo>
                <a:lnTo>
                  <a:pt x="3038218" y="0"/>
                </a:lnTo>
                <a:lnTo>
                  <a:pt x="3038218" y="3038218"/>
                </a:lnTo>
                <a:lnTo>
                  <a:pt x="0" y="3038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412063" y="3126702"/>
            <a:ext cx="2688703" cy="2540825"/>
          </a:xfrm>
          <a:custGeom>
            <a:avLst/>
            <a:gdLst/>
            <a:ahLst/>
            <a:cxnLst/>
            <a:rect r="r" b="b" t="t" l="l"/>
            <a:pathLst>
              <a:path h="2540825" w="2688703">
                <a:moveTo>
                  <a:pt x="0" y="0"/>
                </a:moveTo>
                <a:lnTo>
                  <a:pt x="2688703" y="0"/>
                </a:lnTo>
                <a:lnTo>
                  <a:pt x="2688703" y="2540824"/>
                </a:lnTo>
                <a:lnTo>
                  <a:pt x="0" y="25408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291759" y="4082595"/>
            <a:ext cx="1270634" cy="855733"/>
          </a:xfrm>
          <a:custGeom>
            <a:avLst/>
            <a:gdLst/>
            <a:ahLst/>
            <a:cxnLst/>
            <a:rect r="r" b="b" t="t" l="l"/>
            <a:pathLst>
              <a:path h="855733" w="1270634">
                <a:moveTo>
                  <a:pt x="0" y="0"/>
                </a:moveTo>
                <a:lnTo>
                  <a:pt x="1270634" y="0"/>
                </a:lnTo>
                <a:lnTo>
                  <a:pt x="1270634" y="855733"/>
                </a:lnTo>
                <a:lnTo>
                  <a:pt x="0" y="8557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8326887" y="772759"/>
            <a:ext cx="1155811" cy="1368965"/>
          </a:xfrm>
          <a:custGeom>
            <a:avLst/>
            <a:gdLst/>
            <a:ahLst/>
            <a:cxnLst/>
            <a:rect r="r" b="b" t="t" l="l"/>
            <a:pathLst>
              <a:path h="1368965" w="1155811">
                <a:moveTo>
                  <a:pt x="0" y="0"/>
                </a:moveTo>
                <a:lnTo>
                  <a:pt x="1155811" y="0"/>
                </a:lnTo>
                <a:lnTo>
                  <a:pt x="1155811" y="1368965"/>
                </a:lnTo>
                <a:lnTo>
                  <a:pt x="0" y="13689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true" flipV="false" rot="0">
            <a:off x="5247193" y="1329782"/>
            <a:ext cx="7315200" cy="2130552"/>
          </a:xfrm>
          <a:custGeom>
            <a:avLst/>
            <a:gdLst/>
            <a:ahLst/>
            <a:cxnLst/>
            <a:rect r="r" b="b" t="t" l="l"/>
            <a:pathLst>
              <a:path h="2130552" w="7315200">
                <a:moveTo>
                  <a:pt x="7315200" y="0"/>
                </a:moveTo>
                <a:lnTo>
                  <a:pt x="0" y="0"/>
                </a:lnTo>
                <a:lnTo>
                  <a:pt x="0" y="2130552"/>
                </a:lnTo>
                <a:lnTo>
                  <a:pt x="7315200" y="2130552"/>
                </a:lnTo>
                <a:lnTo>
                  <a:pt x="7315200" y="0"/>
                </a:lnTo>
                <a:close/>
              </a:path>
            </a:pathLst>
          </a:custGeom>
          <a:blipFill>
            <a:blip r:embed="rId15">
              <a:alphaModFix amt="32999"/>
              <a:extLst>
                <a:ext uri="{96DAC541-7B7A-43D3-8B79-37D633B846F1}">
                  <asvg:svgBlip xmlns:asvg="http://schemas.microsoft.com/office/drawing/2016/SVG/main" r:embed="rId16"/>
                </a:ext>
              </a:extLst>
            </a:blip>
            <a:stretch>
              <a:fillRect l="0" t="0" r="0" b="0"/>
            </a:stretch>
          </a:blipFill>
          <a:ln cap="sq">
            <a:noFill/>
            <a:prstDash val="dash"/>
            <a:miter/>
          </a:ln>
        </p:spPr>
      </p:sp>
      <p:sp>
        <p:nvSpPr>
          <p:cNvPr name="Freeform 16" id="16"/>
          <p:cNvSpPr/>
          <p:nvPr/>
        </p:nvSpPr>
        <p:spPr>
          <a:xfrm flipH="false" flipV="false" rot="0">
            <a:off x="8535293" y="1073463"/>
            <a:ext cx="749415" cy="767557"/>
          </a:xfrm>
          <a:custGeom>
            <a:avLst/>
            <a:gdLst/>
            <a:ahLst/>
            <a:cxnLst/>
            <a:rect r="r" b="b" t="t" l="l"/>
            <a:pathLst>
              <a:path h="767557" w="749415">
                <a:moveTo>
                  <a:pt x="0" y="0"/>
                </a:moveTo>
                <a:lnTo>
                  <a:pt x="749415" y="0"/>
                </a:lnTo>
                <a:lnTo>
                  <a:pt x="749415" y="767557"/>
                </a:lnTo>
                <a:lnTo>
                  <a:pt x="0" y="76755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5432135" y="3778477"/>
            <a:ext cx="1858763" cy="1238401"/>
          </a:xfrm>
          <a:custGeom>
            <a:avLst/>
            <a:gdLst/>
            <a:ahLst/>
            <a:cxnLst/>
            <a:rect r="r" b="b" t="t" l="l"/>
            <a:pathLst>
              <a:path h="1238401" w="1858763">
                <a:moveTo>
                  <a:pt x="0" y="0"/>
                </a:moveTo>
                <a:lnTo>
                  <a:pt x="1858763" y="0"/>
                </a:lnTo>
                <a:lnTo>
                  <a:pt x="1858763" y="1238401"/>
                </a:lnTo>
                <a:lnTo>
                  <a:pt x="0" y="123840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8" id="1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42</a:t>
            </a:r>
          </a:p>
        </p:txBody>
      </p:sp>
      <p:sp>
        <p:nvSpPr>
          <p:cNvPr name="TextBox 19" id="19"/>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엔진 최적화</a:t>
            </a:r>
          </a:p>
        </p:txBody>
      </p:sp>
      <p:sp>
        <p:nvSpPr>
          <p:cNvPr name="TextBox 20" id="20"/>
          <p:cNvSpPr txBox="true"/>
          <p:nvPr/>
        </p:nvSpPr>
        <p:spPr>
          <a:xfrm rot="0">
            <a:off x="1809669"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 AI 호출</a:t>
            </a:r>
          </a:p>
        </p:txBody>
      </p:sp>
      <p:sp>
        <p:nvSpPr>
          <p:cNvPr name="TextBox 21" id="21"/>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비용은 낮추고 속도는 높이는, </a:t>
            </a:r>
            <a:r>
              <a:rPr lang="en-US" b="true" sz="3499" spc="-122">
                <a:solidFill>
                  <a:srgbClr val="3A59D1"/>
                </a:solidFill>
                <a:latin typeface="JASO Sans Bold"/>
                <a:ea typeface="JASO Sans Bold"/>
                <a:cs typeface="JASO Sans Bold"/>
                <a:sym typeface="JASO Sans Bold"/>
              </a:rPr>
              <a:t>캐싱 기반의</a:t>
            </a:r>
            <a:r>
              <a:rPr lang="en-US" b="true" sz="3499" spc="-122">
                <a:solidFill>
                  <a:srgbClr val="3A59D1"/>
                </a:solidFill>
                <a:latin typeface="JASO Sans Bold"/>
                <a:ea typeface="JASO Sans Bold"/>
                <a:cs typeface="JASO Sans Bold"/>
                <a:sym typeface="JASO Sans Bold"/>
              </a:rPr>
              <a:t> 고성능 엔진</a:t>
            </a:r>
            <a:r>
              <a:rPr lang="en-US" b="true" sz="3499" spc="-122">
                <a:solidFill>
                  <a:srgbClr val="000000"/>
                </a:solidFill>
                <a:latin typeface="JASO Sans Bold"/>
                <a:ea typeface="JASO Sans Bold"/>
                <a:cs typeface="JASO Sans Bold"/>
                <a:sym typeface="JASO Sans Bold"/>
              </a:rPr>
              <a:t> 최적화</a:t>
            </a:r>
            <a:r>
              <a:rPr lang="en-US" b="true" sz="3499" spc="-122">
                <a:solidFill>
                  <a:srgbClr val="000000"/>
                </a:solidFill>
                <a:latin typeface="JASO Sans Bold"/>
                <a:ea typeface="JASO Sans Bold"/>
                <a:cs typeface="JASO Sans Bold"/>
                <a:sym typeface="JASO Sans Bold"/>
              </a:rPr>
              <a:t> 아키텍처</a:t>
            </a:r>
          </a:p>
        </p:txBody>
      </p:sp>
      <p:sp>
        <p:nvSpPr>
          <p:cNvPr name="TextBox 22" id="22"/>
          <p:cNvSpPr txBox="true"/>
          <p:nvPr/>
        </p:nvSpPr>
        <p:spPr>
          <a:xfrm rot="0">
            <a:off x="12768752"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플레이어</a:t>
            </a:r>
          </a:p>
        </p:txBody>
      </p:sp>
      <p:sp>
        <p:nvSpPr>
          <p:cNvPr name="TextBox 23" id="23"/>
          <p:cNvSpPr txBox="true"/>
          <p:nvPr/>
        </p:nvSpPr>
        <p:spPr>
          <a:xfrm rot="0">
            <a:off x="7290898"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캐시 데이터</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2870" r="0" b="-64906"/>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06</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시스템 아키텍처</a:t>
            </a:r>
          </a:p>
        </p:txBody>
      </p:sp>
      <p:sp>
        <p:nvSpPr>
          <p:cNvPr name="TextBox 8" id="8"/>
          <p:cNvSpPr txBox="true"/>
          <p:nvPr/>
        </p:nvSpPr>
        <p:spPr>
          <a:xfrm rot="0">
            <a:off x="11766058" y="8159766"/>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안정적인 서비스 제공을 위한</a:t>
            </a:r>
          </a:p>
          <a:p>
            <a:pPr algn="r">
              <a:lnSpc>
                <a:spcPts val="3018"/>
              </a:lnSpc>
            </a:pPr>
            <a:r>
              <a:rPr lang="en-US" sz="1785" spc="-35">
                <a:solidFill>
                  <a:srgbClr val="FFFFFF"/>
                </a:solidFill>
                <a:latin typeface="Nanum Square"/>
                <a:ea typeface="Nanum Square"/>
                <a:cs typeface="Nanum Square"/>
                <a:sym typeface="Nanum Square"/>
              </a:rPr>
              <a:t>Docker 기반의 클라우드 인프라 구축</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10466792" y="303024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516104" y="2665238"/>
            <a:ext cx="8529971" cy="6621390"/>
          </a:xfrm>
          <a:custGeom>
            <a:avLst/>
            <a:gdLst/>
            <a:ahLst/>
            <a:cxnLst/>
            <a:rect r="r" b="b" t="t" l="l"/>
            <a:pathLst>
              <a:path h="6621390" w="8529971">
                <a:moveTo>
                  <a:pt x="0" y="0"/>
                </a:moveTo>
                <a:lnTo>
                  <a:pt x="8529971" y="0"/>
                </a:lnTo>
                <a:lnTo>
                  <a:pt x="8529971" y="6621390"/>
                </a:lnTo>
                <a:lnTo>
                  <a:pt x="0" y="6621390"/>
                </a:lnTo>
                <a:lnTo>
                  <a:pt x="0" y="0"/>
                </a:lnTo>
                <a:close/>
              </a:path>
            </a:pathLst>
          </a:custGeom>
          <a:blipFill>
            <a:blip r:embed="rId4"/>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44</a:t>
            </a:r>
          </a:p>
        </p:txBody>
      </p:sp>
      <p:sp>
        <p:nvSpPr>
          <p:cNvPr name="TextBox 13" id="13"/>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전체 서비스 인프라 구성도</a:t>
            </a:r>
          </a:p>
        </p:txBody>
      </p:sp>
      <p:sp>
        <p:nvSpPr>
          <p:cNvPr name="TextBox 14" id="14"/>
          <p:cNvSpPr txBox="true"/>
          <p:nvPr/>
        </p:nvSpPr>
        <p:spPr>
          <a:xfrm rot="0">
            <a:off x="11399253" y="4727533"/>
            <a:ext cx="5665218" cy="2144869"/>
          </a:xfrm>
          <a:prstGeom prst="rect">
            <a:avLst/>
          </a:prstGeom>
        </p:spPr>
        <p:txBody>
          <a:bodyPr anchor="t" rtlCol="false" tIns="0" lIns="0" bIns="0" rIns="0">
            <a:spAutoFit/>
          </a:bodyPr>
          <a:lstStyle/>
          <a:p>
            <a:pPr algn="l">
              <a:lnSpc>
                <a:spcPts val="5836"/>
              </a:lnSpc>
            </a:pPr>
            <a:r>
              <a:rPr lang="en-US" sz="3625" spc="-72" b="true">
                <a:solidFill>
                  <a:srgbClr val="0098FC"/>
                </a:solidFill>
                <a:latin typeface="JASO Sans Bold"/>
                <a:ea typeface="JASO Sans Bold"/>
                <a:cs typeface="JASO Sans Bold"/>
                <a:sym typeface="JASO Sans Bold"/>
              </a:rPr>
              <a:t>Docker</a:t>
            </a:r>
            <a:r>
              <a:rPr lang="en-US" sz="3625" spc="-72" b="true">
                <a:solidFill>
                  <a:srgbClr val="000000"/>
                </a:solidFill>
                <a:latin typeface="JASO Sans Bold"/>
                <a:ea typeface="JASO Sans Bold"/>
                <a:cs typeface="JASO Sans Bold"/>
                <a:sym typeface="JASO Sans Bold"/>
              </a:rPr>
              <a:t>와 Railway로 구현한 </a:t>
            </a:r>
          </a:p>
          <a:p>
            <a:pPr algn="l">
              <a:lnSpc>
                <a:spcPts val="5836"/>
              </a:lnSpc>
            </a:pPr>
            <a:r>
              <a:rPr lang="en-US" sz="3625" spc="-72" b="true">
                <a:solidFill>
                  <a:srgbClr val="000000"/>
                </a:solidFill>
                <a:latin typeface="JASO Sans Bold"/>
                <a:ea typeface="JASO Sans Bold"/>
                <a:cs typeface="JASO Sans Bold"/>
                <a:sym typeface="JASO Sans Bold"/>
              </a:rPr>
              <a:t>안정적이고 효율적인</a:t>
            </a:r>
          </a:p>
          <a:p>
            <a:pPr algn="l">
              <a:lnSpc>
                <a:spcPts val="5836"/>
              </a:lnSpc>
            </a:pPr>
            <a:r>
              <a:rPr lang="en-US" sz="3625" spc="-72" b="true">
                <a:solidFill>
                  <a:srgbClr val="3A59D1"/>
                </a:solidFill>
                <a:latin typeface="JASO Sans Bold"/>
                <a:ea typeface="JASO Sans Bold"/>
                <a:cs typeface="JASO Sans Bold"/>
                <a:sym typeface="JASO Sans Bold"/>
              </a:rPr>
              <a:t>클라우드 네이티브 인프라</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609826" y="313953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906631" y="2529080"/>
            <a:ext cx="5973370" cy="6448982"/>
          </a:xfrm>
          <a:custGeom>
            <a:avLst/>
            <a:gdLst/>
            <a:ahLst/>
            <a:cxnLst/>
            <a:rect r="r" b="b" t="t" l="l"/>
            <a:pathLst>
              <a:path h="6448982" w="5973370">
                <a:moveTo>
                  <a:pt x="0" y="0"/>
                </a:moveTo>
                <a:lnTo>
                  <a:pt x="5973369" y="0"/>
                </a:lnTo>
                <a:lnTo>
                  <a:pt x="5973369" y="6448983"/>
                </a:lnTo>
                <a:lnTo>
                  <a:pt x="0" y="6448983"/>
                </a:lnTo>
                <a:lnTo>
                  <a:pt x="0" y="0"/>
                </a:lnTo>
                <a:close/>
              </a:path>
            </a:pathLst>
          </a:custGeom>
          <a:blipFill>
            <a:blip r:embed="rId4"/>
            <a:stretch>
              <a:fillRect l="0" t="0" r="0" b="0"/>
            </a:stretch>
          </a:blipFill>
        </p:spPr>
      </p:sp>
      <p:sp>
        <p:nvSpPr>
          <p:cNvPr name="Freeform 12" id="12"/>
          <p:cNvSpPr/>
          <p:nvPr/>
        </p:nvSpPr>
        <p:spPr>
          <a:xfrm flipH="false" flipV="false" rot="0">
            <a:off x="3036909" y="23214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343426" y="3942326"/>
            <a:ext cx="3501765" cy="836088"/>
          </a:xfrm>
          <a:custGeom>
            <a:avLst/>
            <a:gdLst/>
            <a:ahLst/>
            <a:cxnLst/>
            <a:rect r="r" b="b" t="t" l="l"/>
            <a:pathLst>
              <a:path h="836088" w="3501765">
                <a:moveTo>
                  <a:pt x="0" y="0"/>
                </a:moveTo>
                <a:lnTo>
                  <a:pt x="3501765" y="0"/>
                </a:lnTo>
                <a:lnTo>
                  <a:pt x="3501765" y="836088"/>
                </a:lnTo>
                <a:lnTo>
                  <a:pt x="0" y="836088"/>
                </a:lnTo>
                <a:lnTo>
                  <a:pt x="0" y="0"/>
                </a:lnTo>
                <a:close/>
              </a:path>
            </a:pathLst>
          </a:custGeom>
          <a:blipFill>
            <a:blip r:embed="rId7"/>
            <a:stretch>
              <a:fillRect l="-13425" t="-41502" r="-11722" b="-47698"/>
            </a:stretch>
          </a:blipFill>
        </p:spPr>
      </p:sp>
      <p:sp>
        <p:nvSpPr>
          <p:cNvPr name="Freeform 14" id="14"/>
          <p:cNvSpPr/>
          <p:nvPr/>
        </p:nvSpPr>
        <p:spPr>
          <a:xfrm flipH="false" flipV="false" rot="0">
            <a:off x="3036909" y="41397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036909" y="607131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3576250" y="589894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98FC"/>
                </a:solidFill>
                <a:latin typeface="JASO Sans Bold"/>
                <a:ea typeface="JASO Sans Bold"/>
                <a:cs typeface="JASO Sans Bold"/>
                <a:sym typeface="JASO Sans Bold"/>
              </a:rPr>
              <a:t>Game </a:t>
            </a:r>
            <a:r>
              <a:rPr lang="en-US" b="true" sz="3000" spc="-105">
                <a:solidFill>
                  <a:srgbClr val="0098FC"/>
                </a:solidFill>
                <a:latin typeface="JASO Sans Bold"/>
                <a:ea typeface="JASO Sans Bold"/>
                <a:cs typeface="JASO Sans Bold"/>
                <a:sym typeface="JASO Sans Bold"/>
              </a:rPr>
              <a:t>Engine</a:t>
            </a:r>
          </a:p>
        </p:txBody>
      </p:sp>
      <p:sp>
        <p:nvSpPr>
          <p:cNvPr name="Freeform 17" id="17"/>
          <p:cNvSpPr/>
          <p:nvPr/>
        </p:nvSpPr>
        <p:spPr>
          <a:xfrm flipH="false" flipV="false" rot="0">
            <a:off x="3214988" y="5753572"/>
            <a:ext cx="925935" cy="875009"/>
          </a:xfrm>
          <a:custGeom>
            <a:avLst/>
            <a:gdLst/>
            <a:ahLst/>
            <a:cxnLst/>
            <a:rect r="r" b="b" t="t" l="l"/>
            <a:pathLst>
              <a:path h="875009" w="925935">
                <a:moveTo>
                  <a:pt x="0" y="0"/>
                </a:moveTo>
                <a:lnTo>
                  <a:pt x="925936" y="0"/>
                </a:lnTo>
                <a:lnTo>
                  <a:pt x="925936" y="875009"/>
                </a:lnTo>
                <a:lnTo>
                  <a:pt x="0" y="8750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343426" y="7663358"/>
            <a:ext cx="878357" cy="930709"/>
          </a:xfrm>
          <a:custGeom>
            <a:avLst/>
            <a:gdLst/>
            <a:ahLst/>
            <a:cxnLst/>
            <a:rect r="r" b="b" t="t" l="l"/>
            <a:pathLst>
              <a:path h="930709" w="878357">
                <a:moveTo>
                  <a:pt x="0" y="0"/>
                </a:moveTo>
                <a:lnTo>
                  <a:pt x="878357" y="0"/>
                </a:lnTo>
                <a:lnTo>
                  <a:pt x="878357" y="930709"/>
                </a:lnTo>
                <a:lnTo>
                  <a:pt x="0" y="930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45</a:t>
            </a:r>
          </a:p>
        </p:txBody>
      </p:sp>
      <p:sp>
        <p:nvSpPr>
          <p:cNvPr name="TextBox 20" id="20"/>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백엔드 아키텍처</a:t>
            </a:r>
          </a:p>
        </p:txBody>
      </p:sp>
      <p:sp>
        <p:nvSpPr>
          <p:cNvPr name="TextBox 21" id="21"/>
          <p:cNvSpPr txBox="true"/>
          <p:nvPr/>
        </p:nvSpPr>
        <p:spPr>
          <a:xfrm rot="0">
            <a:off x="3576250" y="7806767"/>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98FC"/>
                </a:solidFill>
                <a:latin typeface="JASO Sans Bold"/>
                <a:ea typeface="JASO Sans Bold"/>
                <a:cs typeface="JASO Sans Bold"/>
                <a:sym typeface="JASO Sans Bold"/>
              </a:rPr>
              <a:t>DataBase</a:t>
            </a:r>
          </a:p>
        </p:txBody>
      </p:sp>
      <p:sp>
        <p:nvSpPr>
          <p:cNvPr name="TextBox 22" id="22"/>
          <p:cNvSpPr txBox="true"/>
          <p:nvPr/>
        </p:nvSpPr>
        <p:spPr>
          <a:xfrm rot="-18144">
            <a:off x="9146813" y="5350387"/>
            <a:ext cx="8941590" cy="1051560"/>
          </a:xfrm>
          <a:prstGeom prst="rect">
            <a:avLst/>
          </a:prstGeom>
        </p:spPr>
        <p:txBody>
          <a:bodyPr anchor="t" rtlCol="false" tIns="0" lIns="0" bIns="0" rIns="0">
            <a:spAutoFit/>
          </a:bodyPr>
          <a:lstStyle/>
          <a:p>
            <a:pPr algn="l">
              <a:lnSpc>
                <a:spcPts val="4140"/>
              </a:lnSpc>
            </a:pPr>
            <a:r>
              <a:rPr lang="en-US" sz="3600" spc="-79" b="true">
                <a:solidFill>
                  <a:srgbClr val="28A745"/>
                </a:solidFill>
                <a:latin typeface="JASO Sans Bold"/>
                <a:ea typeface="JASO Sans Bold"/>
                <a:cs typeface="JASO Sans Bold"/>
                <a:sym typeface="JASO Sans Bold"/>
              </a:rPr>
              <a:t>FastAPI</a:t>
            </a:r>
            <a:r>
              <a:rPr lang="en-US" sz="3600" spc="-79" b="true">
                <a:solidFill>
                  <a:srgbClr val="222222"/>
                </a:solidFill>
                <a:latin typeface="JASO Sans Bold"/>
                <a:ea typeface="JASO Sans Bold"/>
                <a:cs typeface="JASO Sans Bold"/>
                <a:sym typeface="JASO Sans Bold"/>
              </a:rPr>
              <a:t>와 </a:t>
            </a:r>
            <a:r>
              <a:rPr lang="en-US" sz="3600" spc="-79" b="true">
                <a:solidFill>
                  <a:srgbClr val="0056B3"/>
                </a:solidFill>
                <a:latin typeface="JASO Sans Bold"/>
                <a:ea typeface="JASO Sans Bold"/>
                <a:cs typeface="JASO Sans Bold"/>
                <a:sym typeface="JASO Sans Bold"/>
              </a:rPr>
              <a:t>레이어드 아키텍처</a:t>
            </a:r>
            <a:r>
              <a:rPr lang="en-US" sz="3600" spc="-79" b="true">
                <a:solidFill>
                  <a:srgbClr val="222222"/>
                </a:solidFill>
                <a:latin typeface="JASO Sans Bold"/>
                <a:ea typeface="JASO Sans Bold"/>
                <a:cs typeface="JASO Sans Bold"/>
                <a:sym typeface="JASO Sans Bold"/>
              </a:rPr>
              <a:t>로 완성한 </a:t>
            </a:r>
          </a:p>
          <a:p>
            <a:pPr algn="l" marL="0" indent="0" lvl="0">
              <a:lnSpc>
                <a:spcPts val="4140"/>
              </a:lnSpc>
            </a:pPr>
            <a:r>
              <a:rPr lang="en-US" b="true" sz="3600" spc="-79">
                <a:solidFill>
                  <a:srgbClr val="222222"/>
                </a:solidFill>
                <a:latin typeface="JASO Sans Bold"/>
                <a:ea typeface="JASO Sans Bold"/>
                <a:cs typeface="JASO Sans Bold"/>
                <a:sym typeface="JASO Sans Bold"/>
              </a:rPr>
              <a:t>고성능·확장형 백엔드 시스템</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941346" y="3675880"/>
            <a:ext cx="7851389" cy="5604737"/>
            <a:chOff x="0" y="0"/>
            <a:chExt cx="2067855" cy="1476145"/>
          </a:xfrm>
        </p:grpSpPr>
        <p:sp>
          <p:nvSpPr>
            <p:cNvPr name="Freeform 11" id="11"/>
            <p:cNvSpPr/>
            <p:nvPr/>
          </p:nvSpPr>
          <p:spPr>
            <a:xfrm flipH="false" flipV="false" rot="0">
              <a:off x="0" y="0"/>
              <a:ext cx="2067855" cy="1476145"/>
            </a:xfrm>
            <a:custGeom>
              <a:avLst/>
              <a:gdLst/>
              <a:ahLst/>
              <a:cxnLst/>
              <a:rect r="r" b="b" t="t" l="l"/>
              <a:pathLst>
                <a:path h="1476145" w="2067855">
                  <a:moveTo>
                    <a:pt x="16763" y="0"/>
                  </a:moveTo>
                  <a:lnTo>
                    <a:pt x="2051092" y="0"/>
                  </a:lnTo>
                  <a:cubicBezTo>
                    <a:pt x="2055538" y="0"/>
                    <a:pt x="2059802" y="1766"/>
                    <a:pt x="2062946" y="4910"/>
                  </a:cubicBezTo>
                  <a:cubicBezTo>
                    <a:pt x="2066089" y="8053"/>
                    <a:pt x="2067855" y="12317"/>
                    <a:pt x="2067855" y="16763"/>
                  </a:cubicBezTo>
                  <a:lnTo>
                    <a:pt x="2067855" y="1459382"/>
                  </a:lnTo>
                  <a:cubicBezTo>
                    <a:pt x="2067855" y="1468640"/>
                    <a:pt x="2060350" y="1476145"/>
                    <a:pt x="2051092" y="1476145"/>
                  </a:cubicBezTo>
                  <a:lnTo>
                    <a:pt x="16763" y="1476145"/>
                  </a:lnTo>
                  <a:cubicBezTo>
                    <a:pt x="7505" y="1476145"/>
                    <a:pt x="0" y="1468640"/>
                    <a:pt x="0" y="1459382"/>
                  </a:cubicBezTo>
                  <a:lnTo>
                    <a:pt x="0" y="16763"/>
                  </a:lnTo>
                  <a:cubicBezTo>
                    <a:pt x="0" y="12317"/>
                    <a:pt x="1766" y="8053"/>
                    <a:pt x="4910" y="4910"/>
                  </a:cubicBezTo>
                  <a:cubicBezTo>
                    <a:pt x="8053" y="1766"/>
                    <a:pt x="12317" y="0"/>
                    <a:pt x="16763"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2" id="12"/>
            <p:cNvSpPr txBox="true"/>
            <p:nvPr/>
          </p:nvSpPr>
          <p:spPr>
            <a:xfrm>
              <a:off x="0" y="-57150"/>
              <a:ext cx="2067855" cy="1533295"/>
            </a:xfrm>
            <a:prstGeom prst="rect">
              <a:avLst/>
            </a:prstGeom>
          </p:spPr>
          <p:txBody>
            <a:bodyPr anchor="ctr" rtlCol="false" tIns="50800" lIns="50800" bIns="50800" rIns="50800"/>
            <a:lstStyle/>
            <a:p>
              <a:pPr algn="ctr">
                <a:lnSpc>
                  <a:spcPts val="2541"/>
                </a:lnSpc>
              </a:pPr>
            </a:p>
          </p:txBody>
        </p:sp>
      </p:grpSp>
      <p:grpSp>
        <p:nvGrpSpPr>
          <p:cNvPr name="Group 13" id="13"/>
          <p:cNvGrpSpPr/>
          <p:nvPr/>
        </p:nvGrpSpPr>
        <p:grpSpPr>
          <a:xfrm rot="0">
            <a:off x="1028700" y="2650718"/>
            <a:ext cx="7764034" cy="736145"/>
            <a:chOff x="0" y="0"/>
            <a:chExt cx="2044849" cy="193882"/>
          </a:xfrm>
        </p:grpSpPr>
        <p:sp>
          <p:nvSpPr>
            <p:cNvPr name="Freeform 14" id="14"/>
            <p:cNvSpPr/>
            <p:nvPr/>
          </p:nvSpPr>
          <p:spPr>
            <a:xfrm flipH="false" flipV="false" rot="0">
              <a:off x="0" y="0"/>
              <a:ext cx="2044849" cy="193882"/>
            </a:xfrm>
            <a:custGeom>
              <a:avLst/>
              <a:gdLst/>
              <a:ahLst/>
              <a:cxnLst/>
              <a:rect r="r" b="b" t="t" l="l"/>
              <a:pathLst>
                <a:path h="193882" w="2044849">
                  <a:moveTo>
                    <a:pt x="40883" y="0"/>
                  </a:moveTo>
                  <a:lnTo>
                    <a:pt x="2003965" y="0"/>
                  </a:lnTo>
                  <a:cubicBezTo>
                    <a:pt x="2026545" y="0"/>
                    <a:pt x="2044849" y="18304"/>
                    <a:pt x="2044849" y="40883"/>
                  </a:cubicBezTo>
                  <a:lnTo>
                    <a:pt x="2044849" y="152999"/>
                  </a:lnTo>
                  <a:cubicBezTo>
                    <a:pt x="2044849" y="175578"/>
                    <a:pt x="2026545" y="193882"/>
                    <a:pt x="2003965" y="193882"/>
                  </a:cubicBezTo>
                  <a:lnTo>
                    <a:pt x="40883" y="193882"/>
                  </a:lnTo>
                  <a:cubicBezTo>
                    <a:pt x="30040" y="193882"/>
                    <a:pt x="19642" y="189575"/>
                    <a:pt x="11974" y="181908"/>
                  </a:cubicBezTo>
                  <a:cubicBezTo>
                    <a:pt x="4307" y="174240"/>
                    <a:pt x="0" y="163842"/>
                    <a:pt x="0" y="152999"/>
                  </a:cubicBezTo>
                  <a:lnTo>
                    <a:pt x="0" y="40883"/>
                  </a:lnTo>
                  <a:cubicBezTo>
                    <a:pt x="0" y="30040"/>
                    <a:pt x="4307" y="19642"/>
                    <a:pt x="11974" y="11974"/>
                  </a:cubicBezTo>
                  <a:cubicBezTo>
                    <a:pt x="19642" y="4307"/>
                    <a:pt x="30040" y="0"/>
                    <a:pt x="40883"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15" id="15"/>
            <p:cNvSpPr txBox="true"/>
            <p:nvPr/>
          </p:nvSpPr>
          <p:spPr>
            <a:xfrm>
              <a:off x="0" y="-104775"/>
              <a:ext cx="2044849" cy="298657"/>
            </a:xfrm>
            <a:prstGeom prst="rect">
              <a:avLst/>
            </a:prstGeom>
          </p:spPr>
          <p:txBody>
            <a:bodyPr anchor="ctr" rtlCol="false" tIns="50800" lIns="50800" bIns="50800" rIns="50800"/>
            <a:lstStyle/>
            <a:p>
              <a:pPr algn="ctr">
                <a:lnSpc>
                  <a:spcPts val="4928"/>
                </a:lnSpc>
              </a:pPr>
              <a:r>
                <a:rPr lang="en-US" b="true" sz="3200" spc="-54">
                  <a:solidFill>
                    <a:srgbClr val="FFFFFF"/>
                  </a:solidFill>
                  <a:latin typeface="JASO Sans Bold"/>
                  <a:ea typeface="JASO Sans Bold"/>
                  <a:cs typeface="JASO Sans Bold"/>
                  <a:sym typeface="JASO Sans Bold"/>
                </a:rPr>
                <a:t>기술 스택 &amp; 성능</a:t>
              </a:r>
            </a:p>
          </p:txBody>
        </p:sp>
      </p:grpSp>
      <p:sp>
        <p:nvSpPr>
          <p:cNvPr name="AutoShape 16" id="16"/>
          <p:cNvSpPr/>
          <p:nvPr/>
        </p:nvSpPr>
        <p:spPr>
          <a:xfrm>
            <a:off x="1171778" y="7303205"/>
            <a:ext cx="7364964"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grpSp>
        <p:nvGrpSpPr>
          <p:cNvPr name="Group 17" id="17"/>
          <p:cNvGrpSpPr/>
          <p:nvPr/>
        </p:nvGrpSpPr>
        <p:grpSpPr>
          <a:xfrm rot="0">
            <a:off x="9407911" y="3646659"/>
            <a:ext cx="7851389" cy="5604737"/>
            <a:chOff x="0" y="0"/>
            <a:chExt cx="2067855" cy="1476145"/>
          </a:xfrm>
        </p:grpSpPr>
        <p:sp>
          <p:nvSpPr>
            <p:cNvPr name="Freeform 18" id="18"/>
            <p:cNvSpPr/>
            <p:nvPr/>
          </p:nvSpPr>
          <p:spPr>
            <a:xfrm flipH="false" flipV="false" rot="0">
              <a:off x="0" y="0"/>
              <a:ext cx="2067855" cy="1476145"/>
            </a:xfrm>
            <a:custGeom>
              <a:avLst/>
              <a:gdLst/>
              <a:ahLst/>
              <a:cxnLst/>
              <a:rect r="r" b="b" t="t" l="l"/>
              <a:pathLst>
                <a:path h="1476145" w="2067855">
                  <a:moveTo>
                    <a:pt x="16763" y="0"/>
                  </a:moveTo>
                  <a:lnTo>
                    <a:pt x="2051092" y="0"/>
                  </a:lnTo>
                  <a:cubicBezTo>
                    <a:pt x="2055538" y="0"/>
                    <a:pt x="2059802" y="1766"/>
                    <a:pt x="2062946" y="4910"/>
                  </a:cubicBezTo>
                  <a:cubicBezTo>
                    <a:pt x="2066089" y="8053"/>
                    <a:pt x="2067855" y="12317"/>
                    <a:pt x="2067855" y="16763"/>
                  </a:cubicBezTo>
                  <a:lnTo>
                    <a:pt x="2067855" y="1459382"/>
                  </a:lnTo>
                  <a:cubicBezTo>
                    <a:pt x="2067855" y="1468640"/>
                    <a:pt x="2060350" y="1476145"/>
                    <a:pt x="2051092" y="1476145"/>
                  </a:cubicBezTo>
                  <a:lnTo>
                    <a:pt x="16763" y="1476145"/>
                  </a:lnTo>
                  <a:cubicBezTo>
                    <a:pt x="7505" y="1476145"/>
                    <a:pt x="0" y="1468640"/>
                    <a:pt x="0" y="1459382"/>
                  </a:cubicBezTo>
                  <a:lnTo>
                    <a:pt x="0" y="16763"/>
                  </a:lnTo>
                  <a:cubicBezTo>
                    <a:pt x="0" y="12317"/>
                    <a:pt x="1766" y="8053"/>
                    <a:pt x="4910" y="4910"/>
                  </a:cubicBezTo>
                  <a:cubicBezTo>
                    <a:pt x="8053" y="1766"/>
                    <a:pt x="12317" y="0"/>
                    <a:pt x="16763"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9" id="19"/>
            <p:cNvSpPr txBox="true"/>
            <p:nvPr/>
          </p:nvSpPr>
          <p:spPr>
            <a:xfrm>
              <a:off x="0" y="-57150"/>
              <a:ext cx="2067855" cy="1533295"/>
            </a:xfrm>
            <a:prstGeom prst="rect">
              <a:avLst/>
            </a:prstGeom>
          </p:spPr>
          <p:txBody>
            <a:bodyPr anchor="ctr" rtlCol="false" tIns="50800" lIns="50800" bIns="50800" rIns="50800"/>
            <a:lstStyle/>
            <a:p>
              <a:pPr algn="ctr">
                <a:lnSpc>
                  <a:spcPts val="2541"/>
                </a:lnSpc>
              </a:pPr>
            </a:p>
          </p:txBody>
        </p:sp>
      </p:grpSp>
      <p:sp>
        <p:nvSpPr>
          <p:cNvPr name="AutoShape 20" id="20"/>
          <p:cNvSpPr/>
          <p:nvPr/>
        </p:nvSpPr>
        <p:spPr>
          <a:xfrm flipV="true">
            <a:off x="9760405" y="6560953"/>
            <a:ext cx="7263370" cy="1905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21" id="21"/>
          <p:cNvSpPr/>
          <p:nvPr/>
        </p:nvSpPr>
        <p:spPr>
          <a:xfrm flipH="false" flipV="false" rot="0">
            <a:off x="2464952" y="4272688"/>
            <a:ext cx="2402088" cy="2402088"/>
          </a:xfrm>
          <a:custGeom>
            <a:avLst/>
            <a:gdLst/>
            <a:ahLst/>
            <a:cxnLst/>
            <a:rect r="r" b="b" t="t" l="l"/>
            <a:pathLst>
              <a:path h="2402088" w="2402088">
                <a:moveTo>
                  <a:pt x="0" y="0"/>
                </a:moveTo>
                <a:lnTo>
                  <a:pt x="2402088" y="0"/>
                </a:lnTo>
                <a:lnTo>
                  <a:pt x="2402088" y="2402088"/>
                </a:lnTo>
                <a:lnTo>
                  <a:pt x="0" y="2402088"/>
                </a:lnTo>
                <a:lnTo>
                  <a:pt x="0" y="0"/>
                </a:lnTo>
                <a:close/>
              </a:path>
            </a:pathLst>
          </a:custGeom>
          <a:blipFill>
            <a:blip r:embed="rId4"/>
            <a:stretch>
              <a:fillRect l="0" t="0" r="0" b="0"/>
            </a:stretch>
          </a:blipFill>
        </p:spPr>
      </p:sp>
      <p:sp>
        <p:nvSpPr>
          <p:cNvPr name="Freeform 22" id="22"/>
          <p:cNvSpPr/>
          <p:nvPr/>
        </p:nvSpPr>
        <p:spPr>
          <a:xfrm flipH="false" flipV="false" rot="0">
            <a:off x="10889668" y="4046445"/>
            <a:ext cx="2013798" cy="1677106"/>
          </a:xfrm>
          <a:custGeom>
            <a:avLst/>
            <a:gdLst/>
            <a:ahLst/>
            <a:cxnLst/>
            <a:rect r="r" b="b" t="t" l="l"/>
            <a:pathLst>
              <a:path h="1677106" w="2013798">
                <a:moveTo>
                  <a:pt x="0" y="0"/>
                </a:moveTo>
                <a:lnTo>
                  <a:pt x="2013798" y="0"/>
                </a:lnTo>
                <a:lnTo>
                  <a:pt x="2013798" y="1677106"/>
                </a:lnTo>
                <a:lnTo>
                  <a:pt x="0" y="1677106"/>
                </a:lnTo>
                <a:lnTo>
                  <a:pt x="0" y="0"/>
                </a:lnTo>
                <a:close/>
              </a:path>
            </a:pathLst>
          </a:custGeom>
          <a:blipFill>
            <a:blip r:embed="rId5"/>
            <a:stretch>
              <a:fillRect l="0" t="0" r="0" b="0"/>
            </a:stretch>
          </a:blipFill>
        </p:spPr>
      </p:sp>
      <p:sp>
        <p:nvSpPr>
          <p:cNvPr name="Freeform 23" id="23"/>
          <p:cNvSpPr/>
          <p:nvPr/>
        </p:nvSpPr>
        <p:spPr>
          <a:xfrm flipH="false" flipV="false" rot="0">
            <a:off x="12300433" y="6674776"/>
            <a:ext cx="4871513" cy="2472293"/>
          </a:xfrm>
          <a:custGeom>
            <a:avLst/>
            <a:gdLst/>
            <a:ahLst/>
            <a:cxnLst/>
            <a:rect r="r" b="b" t="t" l="l"/>
            <a:pathLst>
              <a:path h="2472293" w="4871513">
                <a:moveTo>
                  <a:pt x="0" y="0"/>
                </a:moveTo>
                <a:lnTo>
                  <a:pt x="4871513" y="0"/>
                </a:lnTo>
                <a:lnTo>
                  <a:pt x="4871513" y="2472293"/>
                </a:lnTo>
                <a:lnTo>
                  <a:pt x="0" y="2472293"/>
                </a:lnTo>
                <a:lnTo>
                  <a:pt x="0" y="0"/>
                </a:lnTo>
                <a:close/>
              </a:path>
            </a:pathLst>
          </a:custGeom>
          <a:blipFill>
            <a:blip r:embed="rId6"/>
            <a:stretch>
              <a:fillRect l="0" t="0" r="0" b="0"/>
            </a:stretch>
          </a:blipFill>
        </p:spPr>
      </p:sp>
      <p:sp>
        <p:nvSpPr>
          <p:cNvPr name="Freeform 24" id="24"/>
          <p:cNvSpPr/>
          <p:nvPr/>
        </p:nvSpPr>
        <p:spPr>
          <a:xfrm flipH="false" flipV="false" rot="0">
            <a:off x="13850602" y="4452689"/>
            <a:ext cx="2198954" cy="901571"/>
          </a:xfrm>
          <a:custGeom>
            <a:avLst/>
            <a:gdLst/>
            <a:ahLst/>
            <a:cxnLst/>
            <a:rect r="r" b="b" t="t" l="l"/>
            <a:pathLst>
              <a:path h="901571" w="2198954">
                <a:moveTo>
                  <a:pt x="0" y="0"/>
                </a:moveTo>
                <a:lnTo>
                  <a:pt x="2198954" y="0"/>
                </a:lnTo>
                <a:lnTo>
                  <a:pt x="2198954" y="901571"/>
                </a:lnTo>
                <a:lnTo>
                  <a:pt x="0" y="9015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9407911" y="2636910"/>
            <a:ext cx="7764034" cy="736145"/>
            <a:chOff x="0" y="0"/>
            <a:chExt cx="2044849" cy="193882"/>
          </a:xfrm>
        </p:grpSpPr>
        <p:sp>
          <p:nvSpPr>
            <p:cNvPr name="Freeform 26" id="26"/>
            <p:cNvSpPr/>
            <p:nvPr/>
          </p:nvSpPr>
          <p:spPr>
            <a:xfrm flipH="false" flipV="false" rot="0">
              <a:off x="0" y="0"/>
              <a:ext cx="2044849" cy="193882"/>
            </a:xfrm>
            <a:custGeom>
              <a:avLst/>
              <a:gdLst/>
              <a:ahLst/>
              <a:cxnLst/>
              <a:rect r="r" b="b" t="t" l="l"/>
              <a:pathLst>
                <a:path h="193882" w="2044849">
                  <a:moveTo>
                    <a:pt x="40883" y="0"/>
                  </a:moveTo>
                  <a:lnTo>
                    <a:pt x="2003965" y="0"/>
                  </a:lnTo>
                  <a:cubicBezTo>
                    <a:pt x="2026545" y="0"/>
                    <a:pt x="2044849" y="18304"/>
                    <a:pt x="2044849" y="40883"/>
                  </a:cubicBezTo>
                  <a:lnTo>
                    <a:pt x="2044849" y="152999"/>
                  </a:lnTo>
                  <a:cubicBezTo>
                    <a:pt x="2044849" y="175578"/>
                    <a:pt x="2026545" y="193882"/>
                    <a:pt x="2003965" y="193882"/>
                  </a:cubicBezTo>
                  <a:lnTo>
                    <a:pt x="40883" y="193882"/>
                  </a:lnTo>
                  <a:cubicBezTo>
                    <a:pt x="30040" y="193882"/>
                    <a:pt x="19642" y="189575"/>
                    <a:pt x="11974" y="181908"/>
                  </a:cubicBezTo>
                  <a:cubicBezTo>
                    <a:pt x="4307" y="174240"/>
                    <a:pt x="0" y="163842"/>
                    <a:pt x="0" y="152999"/>
                  </a:cubicBezTo>
                  <a:lnTo>
                    <a:pt x="0" y="40883"/>
                  </a:lnTo>
                  <a:cubicBezTo>
                    <a:pt x="0" y="30040"/>
                    <a:pt x="4307" y="19642"/>
                    <a:pt x="11974" y="11974"/>
                  </a:cubicBezTo>
                  <a:cubicBezTo>
                    <a:pt x="19642" y="4307"/>
                    <a:pt x="30040" y="0"/>
                    <a:pt x="40883"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27" id="27"/>
            <p:cNvSpPr txBox="true"/>
            <p:nvPr/>
          </p:nvSpPr>
          <p:spPr>
            <a:xfrm>
              <a:off x="0" y="-104775"/>
              <a:ext cx="2044849" cy="298657"/>
            </a:xfrm>
            <a:prstGeom prst="rect">
              <a:avLst/>
            </a:prstGeom>
          </p:spPr>
          <p:txBody>
            <a:bodyPr anchor="ctr" rtlCol="false" tIns="50800" lIns="50800" bIns="50800" rIns="50800"/>
            <a:lstStyle/>
            <a:p>
              <a:pPr algn="ctr">
                <a:lnSpc>
                  <a:spcPts val="4928"/>
                </a:lnSpc>
              </a:pPr>
              <a:r>
                <a:rPr lang="en-US" b="true" sz="3200" spc="-54">
                  <a:solidFill>
                    <a:srgbClr val="FFFFFF"/>
                  </a:solidFill>
                  <a:latin typeface="JASO Sans Bold"/>
                  <a:ea typeface="JASO Sans Bold"/>
                  <a:cs typeface="JASO Sans Bold"/>
                  <a:sym typeface="JASO Sans Bold"/>
                </a:rPr>
                <a:t>디자인 &amp; 분위기</a:t>
              </a:r>
            </a:p>
          </p:txBody>
        </p:sp>
      </p:grpSp>
      <p:sp>
        <p:nvSpPr>
          <p:cNvPr name="Freeform 28" id="28"/>
          <p:cNvSpPr/>
          <p:nvPr/>
        </p:nvSpPr>
        <p:spPr>
          <a:xfrm flipH="false" flipV="false" rot="0">
            <a:off x="5399774" y="4333022"/>
            <a:ext cx="2042477" cy="2042477"/>
          </a:xfrm>
          <a:custGeom>
            <a:avLst/>
            <a:gdLst/>
            <a:ahLst/>
            <a:cxnLst/>
            <a:rect r="r" b="b" t="t" l="l"/>
            <a:pathLst>
              <a:path h="2042477" w="2042477">
                <a:moveTo>
                  <a:pt x="0" y="0"/>
                </a:moveTo>
                <a:lnTo>
                  <a:pt x="2042476" y="0"/>
                </a:lnTo>
                <a:lnTo>
                  <a:pt x="2042476" y="2042477"/>
                </a:lnTo>
                <a:lnTo>
                  <a:pt x="0" y="2042477"/>
                </a:lnTo>
                <a:lnTo>
                  <a:pt x="0" y="0"/>
                </a:lnTo>
                <a:close/>
              </a:path>
            </a:pathLst>
          </a:custGeom>
          <a:blipFill>
            <a:blip r:embed="rId9"/>
            <a:stretch>
              <a:fillRect l="0" t="0" r="0" b="0"/>
            </a:stretch>
          </a:blipFill>
        </p:spPr>
      </p:sp>
      <p:sp>
        <p:nvSpPr>
          <p:cNvPr name="Freeform 29" id="29"/>
          <p:cNvSpPr/>
          <p:nvPr/>
        </p:nvSpPr>
        <p:spPr>
          <a:xfrm flipH="false" flipV="false" rot="0">
            <a:off x="2141390" y="7646105"/>
            <a:ext cx="1382548" cy="1354897"/>
          </a:xfrm>
          <a:custGeom>
            <a:avLst/>
            <a:gdLst/>
            <a:ahLst/>
            <a:cxnLst/>
            <a:rect r="r" b="b" t="t" l="l"/>
            <a:pathLst>
              <a:path h="1354897" w="1382548">
                <a:moveTo>
                  <a:pt x="0" y="0"/>
                </a:moveTo>
                <a:lnTo>
                  <a:pt x="1382547" y="0"/>
                </a:lnTo>
                <a:lnTo>
                  <a:pt x="1382547" y="1354897"/>
                </a:lnTo>
                <a:lnTo>
                  <a:pt x="0" y="1354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908518" y="6430624"/>
            <a:ext cx="6004398"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Noto Sans Kr Bold"/>
                <a:ea typeface="Noto Sans Kr Bold"/>
                <a:cs typeface="Noto Sans Kr Bold"/>
                <a:sym typeface="Noto Sans Kr Bold"/>
              </a:rPr>
              <a:t>Jinja2 템플릿 + React활용</a:t>
            </a:r>
          </a:p>
        </p:txBody>
      </p:sp>
      <p:sp>
        <p:nvSpPr>
          <p:cNvPr name="TextBox 31" id="31"/>
          <p:cNvSpPr txBox="true"/>
          <p:nvPr/>
        </p:nvSpPr>
        <p:spPr>
          <a:xfrm rot="-18144">
            <a:off x="1518366" y="932763"/>
            <a:ext cx="620943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프론트엔드 아키텍처</a:t>
            </a:r>
          </a:p>
        </p:txBody>
      </p:sp>
      <p:sp>
        <p:nvSpPr>
          <p:cNvPr name="TextBox 32" id="3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46</a:t>
            </a:r>
          </a:p>
        </p:txBody>
      </p:sp>
      <p:sp>
        <p:nvSpPr>
          <p:cNvPr name="TextBox 33" id="33"/>
          <p:cNvSpPr txBox="true"/>
          <p:nvPr/>
        </p:nvSpPr>
        <p:spPr>
          <a:xfrm rot="0">
            <a:off x="3854896" y="8169980"/>
            <a:ext cx="4501765" cy="501269"/>
          </a:xfrm>
          <a:prstGeom prst="rect">
            <a:avLst/>
          </a:prstGeom>
        </p:spPr>
        <p:txBody>
          <a:bodyPr anchor="t" rtlCol="false" tIns="0" lIns="0" bIns="0" rIns="0">
            <a:spAutoFit/>
          </a:bodyPr>
          <a:lstStyle/>
          <a:p>
            <a:pPr algn="l">
              <a:lnSpc>
                <a:spcPts val="4139"/>
              </a:lnSpc>
            </a:pPr>
            <a:r>
              <a:rPr lang="en-US" sz="2956" b="true">
                <a:solidFill>
                  <a:srgbClr val="000000"/>
                </a:solidFill>
                <a:latin typeface="Noto Sans Kr Bold"/>
                <a:ea typeface="Noto Sans Kr Bold"/>
                <a:cs typeface="Noto Sans Kr Bold"/>
                <a:sym typeface="Noto Sans Kr Bold"/>
              </a:rPr>
              <a:t>동기/비동기 인터페이스 구축</a:t>
            </a:r>
          </a:p>
        </p:txBody>
      </p:sp>
      <p:sp>
        <p:nvSpPr>
          <p:cNvPr name="TextBox 34" id="34"/>
          <p:cNvSpPr txBox="true"/>
          <p:nvPr/>
        </p:nvSpPr>
        <p:spPr>
          <a:xfrm rot="0">
            <a:off x="9609151" y="8411090"/>
            <a:ext cx="2561034" cy="691926"/>
          </a:xfrm>
          <a:prstGeom prst="rect">
            <a:avLst/>
          </a:prstGeom>
        </p:spPr>
        <p:txBody>
          <a:bodyPr anchor="t" rtlCol="false" tIns="0" lIns="0" bIns="0" rIns="0">
            <a:spAutoFit/>
          </a:bodyPr>
          <a:lstStyle/>
          <a:p>
            <a:pPr algn="r">
              <a:lnSpc>
                <a:spcPts val="2812"/>
              </a:lnSpc>
            </a:pPr>
            <a:r>
              <a:rPr lang="en-US" sz="2008" b="true">
                <a:solidFill>
                  <a:srgbClr val="000000"/>
                </a:solidFill>
                <a:latin typeface="Noto Sans Kr Bold"/>
                <a:ea typeface="Noto Sans Kr Bold"/>
                <a:cs typeface="Noto Sans Kr Bold"/>
                <a:sym typeface="Noto Sans Kr Bold"/>
              </a:rPr>
              <a:t>TRPG 특유의</a:t>
            </a:r>
          </a:p>
          <a:p>
            <a:pPr algn="r">
              <a:lnSpc>
                <a:spcPts val="2812"/>
              </a:lnSpc>
            </a:pPr>
            <a:r>
              <a:rPr lang="en-US" sz="2008" b="true">
                <a:solidFill>
                  <a:srgbClr val="000000"/>
                </a:solidFill>
                <a:latin typeface="Noto Sans Kr Bold"/>
                <a:ea typeface="Noto Sans Kr Bold"/>
                <a:cs typeface="Noto Sans Kr Bold"/>
                <a:sym typeface="Noto Sans Kr Bold"/>
              </a:rPr>
              <a:t>몰입감 있는 분위기 구현</a:t>
            </a:r>
          </a:p>
        </p:txBody>
      </p:sp>
      <p:sp>
        <p:nvSpPr>
          <p:cNvPr name="TextBox 35" id="35"/>
          <p:cNvSpPr txBox="true"/>
          <p:nvPr/>
        </p:nvSpPr>
        <p:spPr>
          <a:xfrm rot="0">
            <a:off x="10389891" y="5752126"/>
            <a:ext cx="6004398"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Noto Sans Kr Bold"/>
                <a:ea typeface="Noto Sans Kr Bold"/>
                <a:cs typeface="Noto Sans Kr Bold"/>
                <a:sym typeface="Noto Sans Kr Bold"/>
              </a:rPr>
              <a:t>픽셀 아트 스타일 &amp; 다크 모드 적용</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9139238" y="3360797"/>
            <a:ext cx="0" cy="5672803"/>
          </a:xfrm>
          <a:prstGeom prst="line">
            <a:avLst/>
          </a:prstGeom>
          <a:ln cap="flat" w="9525">
            <a:solidFill>
              <a:srgbClr val="222222">
                <a:alpha val="15686"/>
              </a:srgbClr>
            </a:solidFill>
            <a:prstDash val="solid"/>
            <a:headEnd type="none" len="sm" w="sm"/>
            <a:tailEnd type="none" len="sm" w="sm"/>
          </a:ln>
        </p:spPr>
      </p:sp>
      <p:grpSp>
        <p:nvGrpSpPr>
          <p:cNvPr name="Group 11" id="11"/>
          <p:cNvGrpSpPr/>
          <p:nvPr/>
        </p:nvGrpSpPr>
        <p:grpSpPr>
          <a:xfrm rot="0">
            <a:off x="3252716" y="3859156"/>
            <a:ext cx="4055180" cy="40551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CFC"/>
            </a:solidFill>
            <a:ln w="133350" cap="sq">
              <a:gradFill>
                <a:gsLst>
                  <a:gs pos="0">
                    <a:srgbClr val="5B9CF4">
                      <a:alpha val="100000"/>
                    </a:srgbClr>
                  </a:gs>
                  <a:gs pos="100000">
                    <a:srgbClr val="8D40C4">
                      <a:alpha val="100000"/>
                    </a:srgbClr>
                  </a:gs>
                </a:gsLst>
                <a:path path="circle">
                  <a:fillToRect l="0" r="100000" t="0" b="100000"/>
                </a:path>
                <a:tileRect r="0" l="-100000" b="0" t="-100000"/>
              </a:gra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grpSp>
        <p:nvGrpSpPr>
          <p:cNvPr name="Group 14" id="14"/>
          <p:cNvGrpSpPr/>
          <p:nvPr/>
        </p:nvGrpSpPr>
        <p:grpSpPr>
          <a:xfrm rot="0">
            <a:off x="10804090" y="3800753"/>
            <a:ext cx="4055180" cy="4055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CFC"/>
            </a:solidFill>
            <a:ln w="133350" cap="sq">
              <a:gradFill>
                <a:gsLst>
                  <a:gs pos="0">
                    <a:srgbClr val="5B9CF4">
                      <a:alpha val="100000"/>
                    </a:srgbClr>
                  </a:gs>
                  <a:gs pos="100000">
                    <a:srgbClr val="8D40C4">
                      <a:alpha val="100000"/>
                    </a:srgbClr>
                  </a:gs>
                </a:gsLst>
                <a:path path="circle">
                  <a:fillToRect l="0" r="100000" t="0" b="100000"/>
                </a:path>
                <a:tileRect r="0" l="-100000" b="0" t="-100000"/>
              </a:gra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grpSp>
        <p:nvGrpSpPr>
          <p:cNvPr name="Group 17" id="17"/>
          <p:cNvGrpSpPr/>
          <p:nvPr/>
        </p:nvGrpSpPr>
        <p:grpSpPr>
          <a:xfrm rot="0">
            <a:off x="8482420" y="5166763"/>
            <a:ext cx="1323160" cy="132316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A59D1"/>
            </a:solidFill>
          </p:spPr>
        </p:sp>
        <p:sp>
          <p:nvSpPr>
            <p:cNvPr name="TextBox 19" id="19"/>
            <p:cNvSpPr txBox="true"/>
            <p:nvPr/>
          </p:nvSpPr>
          <p:spPr>
            <a:xfrm>
              <a:off x="0" y="146050"/>
              <a:ext cx="711200" cy="463550"/>
            </a:xfrm>
            <a:prstGeom prst="rect">
              <a:avLst/>
            </a:prstGeom>
          </p:spPr>
          <p:txBody>
            <a:bodyPr anchor="ctr" rtlCol="false" tIns="50800" lIns="50800" bIns="50800" rIns="50800"/>
            <a:lstStyle/>
            <a:p>
              <a:pPr algn="ctr">
                <a:lnSpc>
                  <a:spcPts val="2541"/>
                </a:lnSpc>
              </a:pPr>
            </a:p>
          </p:txBody>
        </p:sp>
      </p:grpSp>
      <p:sp>
        <p:nvSpPr>
          <p:cNvPr name="Freeform 20" id="20"/>
          <p:cNvSpPr/>
          <p:nvPr/>
        </p:nvSpPr>
        <p:spPr>
          <a:xfrm flipH="false" flipV="false" rot="0">
            <a:off x="11566854" y="4530795"/>
            <a:ext cx="2393690" cy="2393690"/>
          </a:xfrm>
          <a:custGeom>
            <a:avLst/>
            <a:gdLst/>
            <a:ahLst/>
            <a:cxnLst/>
            <a:rect r="r" b="b" t="t" l="l"/>
            <a:pathLst>
              <a:path h="2393690" w="2393690">
                <a:moveTo>
                  <a:pt x="0" y="0"/>
                </a:moveTo>
                <a:lnTo>
                  <a:pt x="2393689" y="0"/>
                </a:lnTo>
                <a:lnTo>
                  <a:pt x="2393689" y="2393689"/>
                </a:lnTo>
                <a:lnTo>
                  <a:pt x="0" y="2393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3280590" y="5116416"/>
            <a:ext cx="1074157" cy="926460"/>
          </a:xfrm>
          <a:custGeom>
            <a:avLst/>
            <a:gdLst/>
            <a:ahLst/>
            <a:cxnLst/>
            <a:rect r="r" b="b" t="t" l="l"/>
            <a:pathLst>
              <a:path h="926460" w="1074157">
                <a:moveTo>
                  <a:pt x="0" y="0"/>
                </a:moveTo>
                <a:lnTo>
                  <a:pt x="1074157" y="0"/>
                </a:lnTo>
                <a:lnTo>
                  <a:pt x="1074157" y="926460"/>
                </a:lnTo>
                <a:lnTo>
                  <a:pt x="0" y="926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145868" y="4703767"/>
            <a:ext cx="1917202" cy="2047745"/>
          </a:xfrm>
          <a:custGeom>
            <a:avLst/>
            <a:gdLst/>
            <a:ahLst/>
            <a:cxnLst/>
            <a:rect r="r" b="b" t="t" l="l"/>
            <a:pathLst>
              <a:path h="2047745" w="1917202">
                <a:moveTo>
                  <a:pt x="0" y="0"/>
                </a:moveTo>
                <a:lnTo>
                  <a:pt x="1917202" y="0"/>
                </a:lnTo>
                <a:lnTo>
                  <a:pt x="1917202" y="2047745"/>
                </a:lnTo>
                <a:lnTo>
                  <a:pt x="0" y="2047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47</a:t>
            </a:r>
          </a:p>
        </p:txBody>
      </p:sp>
      <p:sp>
        <p:nvSpPr>
          <p:cNvPr name="TextBox 24" id="24"/>
          <p:cNvSpPr txBox="true"/>
          <p:nvPr/>
        </p:nvSpPr>
        <p:spPr>
          <a:xfrm rot="-18144">
            <a:off x="1518383" y="939210"/>
            <a:ext cx="3766539"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인프라 배포</a:t>
            </a:r>
          </a:p>
        </p:txBody>
      </p:sp>
      <p:sp>
        <p:nvSpPr>
          <p:cNvPr name="TextBox 25" id="25"/>
          <p:cNvSpPr txBox="true"/>
          <p:nvPr/>
        </p:nvSpPr>
        <p:spPr>
          <a:xfrm rot="0">
            <a:off x="4353857" y="2843700"/>
            <a:ext cx="2558640" cy="531678"/>
          </a:xfrm>
          <a:prstGeom prst="rect">
            <a:avLst/>
          </a:prstGeom>
        </p:spPr>
        <p:txBody>
          <a:bodyPr anchor="t" rtlCol="false" tIns="0" lIns="0" bIns="0" rIns="0">
            <a:spAutoFit/>
          </a:bodyPr>
          <a:lstStyle/>
          <a:p>
            <a:pPr algn="l">
              <a:lnSpc>
                <a:spcPts val="4462"/>
              </a:lnSpc>
              <a:spcBef>
                <a:spcPct val="0"/>
              </a:spcBef>
            </a:pPr>
            <a:r>
              <a:rPr lang="en-US" b="true" sz="2897" spc="-49">
                <a:solidFill>
                  <a:srgbClr val="FCFCFC"/>
                </a:solidFill>
                <a:latin typeface="JASO Sans Bold"/>
                <a:ea typeface="JASO Sans Bold"/>
                <a:cs typeface="JASO Sans Bold"/>
                <a:sym typeface="JASO Sans Bold"/>
              </a:rPr>
              <a:t>CI/CD 및 자동화</a:t>
            </a:r>
          </a:p>
        </p:txBody>
      </p:sp>
      <p:sp>
        <p:nvSpPr>
          <p:cNvPr name="TextBox 26" id="26"/>
          <p:cNvSpPr txBox="true"/>
          <p:nvPr/>
        </p:nvSpPr>
        <p:spPr>
          <a:xfrm rot="0">
            <a:off x="2352274" y="2761968"/>
            <a:ext cx="5755254"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Noto Sans Kr Bold"/>
                <a:ea typeface="Noto Sans Kr Bold"/>
                <a:cs typeface="Noto Sans Kr Bold"/>
                <a:sym typeface="Noto Sans Kr Bold"/>
              </a:rPr>
              <a:t>자동 CI/CD 파이프 라인</a:t>
            </a:r>
          </a:p>
        </p:txBody>
      </p:sp>
      <p:sp>
        <p:nvSpPr>
          <p:cNvPr name="TextBox 27" id="27"/>
          <p:cNvSpPr txBox="true"/>
          <p:nvPr/>
        </p:nvSpPr>
        <p:spPr>
          <a:xfrm rot="0">
            <a:off x="3344428" y="8120786"/>
            <a:ext cx="377094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Kr"/>
                <a:ea typeface="Noto Sans Kr"/>
                <a:cs typeface="Noto Sans Kr"/>
                <a:sym typeface="Noto Sans Kr"/>
              </a:rPr>
              <a:t>GitHub 코드 푸시 시</a:t>
            </a:r>
          </a:p>
          <a:p>
            <a:pPr algn="ctr">
              <a:lnSpc>
                <a:spcPts val="4759"/>
              </a:lnSpc>
            </a:pPr>
            <a:r>
              <a:rPr lang="en-US" sz="3399">
                <a:solidFill>
                  <a:srgbClr val="000000"/>
                </a:solidFill>
                <a:latin typeface="Noto Sans Kr"/>
                <a:ea typeface="Noto Sans Kr"/>
                <a:cs typeface="Noto Sans Kr"/>
                <a:sym typeface="Noto Sans Kr"/>
              </a:rPr>
              <a:t>자동 빌드 및 배포</a:t>
            </a:r>
          </a:p>
        </p:txBody>
      </p:sp>
      <p:sp>
        <p:nvSpPr>
          <p:cNvPr name="TextBox 28" id="28"/>
          <p:cNvSpPr txBox="true"/>
          <p:nvPr/>
        </p:nvSpPr>
        <p:spPr>
          <a:xfrm rot="0">
            <a:off x="9939852" y="2761968"/>
            <a:ext cx="5755254"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Noto Sans Kr Bold"/>
                <a:ea typeface="Noto Sans Kr Bold"/>
                <a:cs typeface="Noto Sans Kr Bold"/>
                <a:sym typeface="Noto Sans Kr Bold"/>
              </a:rPr>
              <a:t>Railway Paas 플랫폼</a:t>
            </a:r>
          </a:p>
        </p:txBody>
      </p:sp>
      <p:sp>
        <p:nvSpPr>
          <p:cNvPr name="TextBox 29" id="29"/>
          <p:cNvSpPr txBox="true"/>
          <p:nvPr/>
        </p:nvSpPr>
        <p:spPr>
          <a:xfrm rot="0">
            <a:off x="10546915" y="8120786"/>
            <a:ext cx="473202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Kr"/>
                <a:ea typeface="Noto Sans Kr"/>
                <a:cs typeface="Noto Sans Kr"/>
                <a:sym typeface="Noto Sans Kr"/>
              </a:rPr>
              <a:t>서버관리 없는 완전 관리형</a:t>
            </a:r>
          </a:p>
          <a:p>
            <a:pPr algn="ctr">
              <a:lnSpc>
                <a:spcPts val="4759"/>
              </a:lnSpc>
            </a:pPr>
            <a:r>
              <a:rPr lang="en-US" sz="3399">
                <a:solidFill>
                  <a:srgbClr val="000000"/>
                </a:solidFill>
                <a:latin typeface="Noto Sans Kr"/>
                <a:ea typeface="Noto Sans Kr"/>
                <a:cs typeface="Noto Sans Kr"/>
                <a:sym typeface="Noto Sans Kr"/>
              </a:rPr>
              <a:t>서비스 및 안정적 운영</a:t>
            </a:r>
          </a:p>
        </p:txBody>
      </p:sp>
      <p:sp>
        <p:nvSpPr>
          <p:cNvPr name="Freeform 30" id="30"/>
          <p:cNvSpPr/>
          <p:nvPr/>
        </p:nvSpPr>
        <p:spPr>
          <a:xfrm flipH="false" flipV="false" rot="0">
            <a:off x="5008550" y="5324101"/>
            <a:ext cx="1819299" cy="1966809"/>
          </a:xfrm>
          <a:custGeom>
            <a:avLst/>
            <a:gdLst/>
            <a:ahLst/>
            <a:cxnLst/>
            <a:rect r="r" b="b" t="t" l="l"/>
            <a:pathLst>
              <a:path h="1966809" w="1819299">
                <a:moveTo>
                  <a:pt x="0" y="0"/>
                </a:moveTo>
                <a:lnTo>
                  <a:pt x="1819298" y="0"/>
                </a:lnTo>
                <a:lnTo>
                  <a:pt x="1819298" y="1966809"/>
                </a:lnTo>
                <a:lnTo>
                  <a:pt x="0" y="1966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aphicFrame>
        <p:nvGraphicFramePr>
          <p:cNvPr name="Table 10" id="10"/>
          <p:cNvGraphicFramePr>
            <a:graphicFrameLocks noGrp="true"/>
          </p:cNvGraphicFramePr>
          <p:nvPr/>
        </p:nvGraphicFramePr>
        <p:xfrm>
          <a:off x="924167" y="3855052"/>
          <a:ext cx="8761114" cy="5669948"/>
        </p:xfrm>
        <a:graphic>
          <a:graphicData uri="http://schemas.openxmlformats.org/drawingml/2006/table">
            <a:tbl>
              <a:tblPr/>
              <a:tblGrid>
                <a:gridCol w="2862137"/>
                <a:gridCol w="2636429"/>
                <a:gridCol w="3262548"/>
              </a:tblGrid>
              <a:tr h="896946">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저장소</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데이터 유형</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c>
                  <a:txBody>
                    <a:bodyPr anchor="t" rtlCol="false"/>
                    <a:lstStyle/>
                    <a:p>
                      <a:pPr algn="ctr">
                        <a:lnSpc>
                          <a:spcPts val="1217"/>
                        </a:lnSpc>
                        <a:defRPr/>
                      </a:pPr>
                      <a:r>
                        <a:rPr lang="en-US" sz="2435" b="true">
                          <a:solidFill>
                            <a:srgbClr val="FCFCFC"/>
                          </a:solidFill>
                          <a:latin typeface="JASO Sans Bold"/>
                          <a:ea typeface="JASO Sans Bold"/>
                          <a:cs typeface="JASO Sans Bold"/>
                          <a:sym typeface="JASO Sans Bold"/>
                        </a:rPr>
                        <a:t>주요 데이터 예시</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261329">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1200"/>
                        </a:lnSpc>
                        <a:defRPr/>
                      </a:pPr>
                      <a:r>
                        <a:rPr lang="en-US" sz="2400" b="true">
                          <a:solidFill>
                            <a:srgbClr val="222222"/>
                          </a:solidFill>
                          <a:latin typeface="JASO Sans Bold"/>
                          <a:ea typeface="JASO Sans Bold"/>
                          <a:cs typeface="JASO Sans Bold"/>
                          <a:sym typeface="JASO Sans Bold"/>
                        </a:rPr>
                        <a:t>정형 메타 데이터</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400" b="true">
                          <a:solidFill>
                            <a:srgbClr val="222222"/>
                          </a:solidFill>
                          <a:latin typeface="JASO Sans Bold"/>
                          <a:ea typeface="JASO Sans Bold"/>
                          <a:cs typeface="JASO Sans Bold"/>
                          <a:sym typeface="JASO Sans Bold"/>
                        </a:rPr>
                        <a:t>유저/캐릭터 정보,</a:t>
                      </a:r>
                      <a:endParaRPr lang="en-US" sz="1100"/>
                    </a:p>
                    <a:p>
                      <a:pPr algn="ctr">
                        <a:lnSpc>
                          <a:spcPts val="3359"/>
                        </a:lnSpc>
                      </a:pPr>
                      <a:r>
                        <a:rPr lang="en-US" sz="2400" b="true">
                          <a:solidFill>
                            <a:srgbClr val="222222"/>
                          </a:solidFill>
                          <a:latin typeface="JASO Sans Bold"/>
                          <a:ea typeface="JASO Sans Bold"/>
                          <a:cs typeface="JASO Sans Bold"/>
                          <a:sym typeface="JASO Sans Bold"/>
                        </a:rPr>
                        <a:t>게임진행 상태,</a:t>
                      </a:r>
                    </a:p>
                    <a:p>
                      <a:pPr algn="ctr">
                        <a:lnSpc>
                          <a:spcPts val="3359"/>
                        </a:lnSpc>
                      </a:pPr>
                      <a:r>
                        <a:rPr lang="en-US" sz="2400" b="true">
                          <a:solidFill>
                            <a:srgbClr val="222222"/>
                          </a:solidFill>
                          <a:latin typeface="JASO Sans Bold"/>
                          <a:ea typeface="JASO Sans Bold"/>
                          <a:cs typeface="JASO Sans Bold"/>
                          <a:sym typeface="JASO Sans Bold"/>
                        </a:rPr>
                        <a:t> 배경설정 </a:t>
                      </a:r>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r h="2511674">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1200"/>
                        </a:lnSpc>
                        <a:defRPr/>
                      </a:pPr>
                      <a:r>
                        <a:rPr lang="en-US" sz="2400" b="true">
                          <a:solidFill>
                            <a:srgbClr val="222222"/>
                          </a:solidFill>
                          <a:latin typeface="JASO Sans Bold"/>
                          <a:ea typeface="JASO Sans Bold"/>
                          <a:cs typeface="JASO Sans Bold"/>
                          <a:sym typeface="JASO Sans Bold"/>
                        </a:rPr>
                        <a:t>비정형/벡터 지식</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400" b="true">
                          <a:solidFill>
                            <a:srgbClr val="222222"/>
                          </a:solidFill>
                          <a:latin typeface="JASO Sans Bold"/>
                          <a:ea typeface="JASO Sans Bold"/>
                          <a:cs typeface="JASO Sans Bold"/>
                          <a:sym typeface="JASO Sans Bold"/>
                        </a:rPr>
                        <a:t>룰북 임베딩,</a:t>
                      </a:r>
                      <a:endParaRPr lang="en-US" sz="1100"/>
                    </a:p>
                    <a:p>
                      <a:pPr algn="ctr">
                        <a:lnSpc>
                          <a:spcPts val="3359"/>
                        </a:lnSpc>
                      </a:pPr>
                      <a:r>
                        <a:rPr lang="en-US" sz="2400" b="true">
                          <a:solidFill>
                            <a:srgbClr val="222222"/>
                          </a:solidFill>
                          <a:latin typeface="JASO Sans Bold"/>
                          <a:ea typeface="JASO Sans Bold"/>
                          <a:cs typeface="JASO Sans Bold"/>
                          <a:sym typeface="JASO Sans Bold"/>
                        </a:rPr>
                        <a:t>NPC 대화 기록,</a:t>
                      </a:r>
                    </a:p>
                    <a:p>
                      <a:pPr algn="ctr">
                        <a:lnSpc>
                          <a:spcPts val="3359"/>
                        </a:lnSpc>
                      </a:pPr>
                      <a:r>
                        <a:rPr lang="en-US" sz="2400" b="true">
                          <a:solidFill>
                            <a:srgbClr val="222222"/>
                          </a:solidFill>
                          <a:latin typeface="JASO Sans Bold"/>
                          <a:ea typeface="JASO Sans Bold"/>
                          <a:cs typeface="JASO Sans Bold"/>
                          <a:sym typeface="JASO Sans Bold"/>
                        </a:rPr>
                        <a:t>배경정보 청크 </a:t>
                      </a:r>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graphicFrame>
        <p:nvGraphicFramePr>
          <p:cNvPr name="Table 11" id="11"/>
          <p:cNvGraphicFramePr>
            <a:graphicFrameLocks noGrp="true"/>
          </p:cNvGraphicFramePr>
          <p:nvPr/>
        </p:nvGraphicFramePr>
        <p:xfrm>
          <a:off x="10839642" y="2960568"/>
          <a:ext cx="6262087" cy="3295453"/>
        </p:xfrm>
        <a:graphic>
          <a:graphicData uri="http://schemas.openxmlformats.org/drawingml/2006/table">
            <a:tbl>
              <a:tblPr/>
              <a:tblGrid>
                <a:gridCol w="4654661"/>
              </a:tblGrid>
              <a:tr h="898099">
                <a:tc>
                  <a:txBody>
                    <a:bodyPr anchor="t" rtlCol="false"/>
                    <a:lstStyle/>
                    <a:p>
                      <a:pPr algn="ctr">
                        <a:lnSpc>
                          <a:spcPts val="1217"/>
                        </a:lnSpc>
                        <a:defRPr/>
                      </a:pPr>
                      <a:r>
                        <a:rPr lang="en-US" sz="2435" b="true">
                          <a:solidFill>
                            <a:srgbClr val="FCFCFC"/>
                          </a:solidFill>
                          <a:latin typeface="JASO Sans Bold"/>
                          <a:ea typeface="JASO Sans Bold"/>
                          <a:cs typeface="JASO Sans Bold"/>
                          <a:sym typeface="JASO Sans Bold"/>
                        </a:rPr>
                        <a:t>하이브리드 저장소 전략</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397354">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graphicFrame>
        <p:nvGraphicFramePr>
          <p:cNvPr name="Table 12" id="12"/>
          <p:cNvGraphicFramePr>
            <a:graphicFrameLocks noGrp="true"/>
          </p:cNvGraphicFramePr>
          <p:nvPr/>
        </p:nvGraphicFramePr>
        <p:xfrm>
          <a:off x="10839642" y="6522721"/>
          <a:ext cx="6262087" cy="3002279"/>
        </p:xfrm>
        <a:graphic>
          <a:graphicData uri="http://schemas.openxmlformats.org/drawingml/2006/table">
            <a:tbl>
              <a:tblPr/>
              <a:tblGrid>
                <a:gridCol w="4654661"/>
              </a:tblGrid>
              <a:tr h="898368">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스키마 자동 관리 (init_db.py)</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103911">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sp>
        <p:nvSpPr>
          <p:cNvPr name="Freeform 13" id="13"/>
          <p:cNvSpPr/>
          <p:nvPr/>
        </p:nvSpPr>
        <p:spPr>
          <a:xfrm flipH="false" flipV="false" rot="0">
            <a:off x="12003815" y="4170250"/>
            <a:ext cx="1316219" cy="1316219"/>
          </a:xfrm>
          <a:custGeom>
            <a:avLst/>
            <a:gdLst/>
            <a:ahLst/>
            <a:cxnLst/>
            <a:rect r="r" b="b" t="t" l="l"/>
            <a:pathLst>
              <a:path h="1316219" w="1316219">
                <a:moveTo>
                  <a:pt x="0" y="0"/>
                </a:moveTo>
                <a:lnTo>
                  <a:pt x="1316219" y="0"/>
                </a:lnTo>
                <a:lnTo>
                  <a:pt x="1316219" y="1316219"/>
                </a:lnTo>
                <a:lnTo>
                  <a:pt x="0" y="1316219"/>
                </a:lnTo>
                <a:lnTo>
                  <a:pt x="0" y="0"/>
                </a:lnTo>
                <a:close/>
              </a:path>
            </a:pathLst>
          </a:custGeom>
          <a:blipFill>
            <a:blip r:embed="rId4"/>
            <a:stretch>
              <a:fillRect l="0" t="0" r="0" b="0"/>
            </a:stretch>
          </a:blipFill>
        </p:spPr>
      </p:sp>
      <p:sp>
        <p:nvSpPr>
          <p:cNvPr name="Freeform 14" id="14"/>
          <p:cNvSpPr/>
          <p:nvPr/>
        </p:nvSpPr>
        <p:spPr>
          <a:xfrm flipH="false" flipV="false" rot="0">
            <a:off x="14950079" y="4170250"/>
            <a:ext cx="1073935" cy="1241737"/>
          </a:xfrm>
          <a:custGeom>
            <a:avLst/>
            <a:gdLst/>
            <a:ahLst/>
            <a:cxnLst/>
            <a:rect r="r" b="b" t="t" l="l"/>
            <a:pathLst>
              <a:path h="1241737" w="1073935">
                <a:moveTo>
                  <a:pt x="0" y="0"/>
                </a:moveTo>
                <a:lnTo>
                  <a:pt x="1073935" y="0"/>
                </a:lnTo>
                <a:lnTo>
                  <a:pt x="1073935" y="1241737"/>
                </a:lnTo>
                <a:lnTo>
                  <a:pt x="0" y="1241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298153" y="7636474"/>
            <a:ext cx="1021882" cy="1188235"/>
          </a:xfrm>
          <a:custGeom>
            <a:avLst/>
            <a:gdLst/>
            <a:ahLst/>
            <a:cxnLst/>
            <a:rect r="r" b="b" t="t" l="l"/>
            <a:pathLst>
              <a:path h="1188235" w="1021882">
                <a:moveTo>
                  <a:pt x="0" y="0"/>
                </a:moveTo>
                <a:lnTo>
                  <a:pt x="1021881" y="0"/>
                </a:lnTo>
                <a:lnTo>
                  <a:pt x="1021881" y="1188235"/>
                </a:lnTo>
                <a:lnTo>
                  <a:pt x="0" y="11882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4898039" y="7671342"/>
            <a:ext cx="1125975" cy="1153367"/>
          </a:xfrm>
          <a:custGeom>
            <a:avLst/>
            <a:gdLst/>
            <a:ahLst/>
            <a:cxnLst/>
            <a:rect r="r" b="b" t="t" l="l"/>
            <a:pathLst>
              <a:path h="1153367" w="1125975">
                <a:moveTo>
                  <a:pt x="0" y="0"/>
                </a:moveTo>
                <a:lnTo>
                  <a:pt x="1125975" y="0"/>
                </a:lnTo>
                <a:lnTo>
                  <a:pt x="1125975" y="1153367"/>
                </a:lnTo>
                <a:lnTo>
                  <a:pt x="0" y="1153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48</a:t>
            </a:r>
          </a:p>
        </p:txBody>
      </p:sp>
      <p:sp>
        <p:nvSpPr>
          <p:cNvPr name="TextBox 18" id="18"/>
          <p:cNvSpPr txBox="true"/>
          <p:nvPr/>
        </p:nvSpPr>
        <p:spPr>
          <a:xfrm rot="-18144">
            <a:off x="1518371" y="934588"/>
            <a:ext cx="551791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데이터베이스 구성</a:t>
            </a:r>
          </a:p>
        </p:txBody>
      </p:sp>
      <p:sp>
        <p:nvSpPr>
          <p:cNvPr name="TextBox 19" id="19"/>
          <p:cNvSpPr txBox="true"/>
          <p:nvPr/>
        </p:nvSpPr>
        <p:spPr>
          <a:xfrm rot="0">
            <a:off x="10968612" y="5606927"/>
            <a:ext cx="6004147"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데이터 특성에 따른 최적화된 분산 저장</a:t>
            </a:r>
          </a:p>
        </p:txBody>
      </p:sp>
      <p:sp>
        <p:nvSpPr>
          <p:cNvPr name="TextBox 20" id="20"/>
          <p:cNvSpPr txBox="true"/>
          <p:nvPr/>
        </p:nvSpPr>
        <p:spPr>
          <a:xfrm rot="0">
            <a:off x="11919401" y="8852535"/>
            <a:ext cx="4653545"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빌드시 스키마 자동 생성 및 갱신 </a:t>
            </a:r>
          </a:p>
        </p:txBody>
      </p:sp>
      <p:grpSp>
        <p:nvGrpSpPr>
          <p:cNvPr name="Group 21" id="21"/>
          <p:cNvGrpSpPr/>
          <p:nvPr/>
        </p:nvGrpSpPr>
        <p:grpSpPr>
          <a:xfrm rot="0">
            <a:off x="13508223" y="4481636"/>
            <a:ext cx="1253667" cy="618964"/>
            <a:chOff x="0" y="0"/>
            <a:chExt cx="812800" cy="401298"/>
          </a:xfrm>
        </p:grpSpPr>
        <p:sp>
          <p:nvSpPr>
            <p:cNvPr name="Freeform 22" id="22"/>
            <p:cNvSpPr/>
            <p:nvPr/>
          </p:nvSpPr>
          <p:spPr>
            <a:xfrm flipH="false" flipV="false" rot="0">
              <a:off x="0" y="0"/>
              <a:ext cx="812800" cy="401298"/>
            </a:xfrm>
            <a:custGeom>
              <a:avLst/>
              <a:gdLst/>
              <a:ahLst/>
              <a:cxnLst/>
              <a:rect r="r" b="b" t="t" l="l"/>
              <a:pathLst>
                <a:path h="401298" w="812800">
                  <a:moveTo>
                    <a:pt x="273050" y="0"/>
                  </a:moveTo>
                  <a:lnTo>
                    <a:pt x="0" y="200649"/>
                  </a:lnTo>
                  <a:lnTo>
                    <a:pt x="273050" y="401298"/>
                  </a:lnTo>
                  <a:lnTo>
                    <a:pt x="273050" y="267948"/>
                  </a:lnTo>
                  <a:lnTo>
                    <a:pt x="539750" y="267948"/>
                  </a:lnTo>
                  <a:lnTo>
                    <a:pt x="539750" y="401298"/>
                  </a:lnTo>
                  <a:lnTo>
                    <a:pt x="812800" y="200649"/>
                  </a:lnTo>
                  <a:lnTo>
                    <a:pt x="539750" y="0"/>
                  </a:lnTo>
                  <a:lnTo>
                    <a:pt x="539750" y="133350"/>
                  </a:lnTo>
                  <a:lnTo>
                    <a:pt x="273050" y="133350"/>
                  </a:lnTo>
                  <a:lnTo>
                    <a:pt x="273050" y="0"/>
                  </a:lnTo>
                  <a:close/>
                </a:path>
              </a:pathLst>
            </a:custGeom>
            <a:solidFill>
              <a:srgbClr val="3A59D1"/>
            </a:solidFill>
          </p:spPr>
        </p:sp>
        <p:sp>
          <p:nvSpPr>
            <p:cNvPr name="TextBox 23" id="23"/>
            <p:cNvSpPr txBox="true"/>
            <p:nvPr/>
          </p:nvSpPr>
          <p:spPr>
            <a:xfrm>
              <a:off x="101600" y="82550"/>
              <a:ext cx="609600" cy="179048"/>
            </a:xfrm>
            <a:prstGeom prst="rect">
              <a:avLst/>
            </a:prstGeom>
          </p:spPr>
          <p:txBody>
            <a:bodyPr anchor="ctr" rtlCol="false" tIns="50800" lIns="50800" bIns="50800" rIns="50800"/>
            <a:lstStyle/>
            <a:p>
              <a:pPr algn="ctr">
                <a:lnSpc>
                  <a:spcPts val="2541"/>
                </a:lnSpc>
              </a:pPr>
            </a:p>
          </p:txBody>
        </p:sp>
      </p:grpSp>
      <p:grpSp>
        <p:nvGrpSpPr>
          <p:cNvPr name="Group 24" id="24"/>
          <p:cNvGrpSpPr/>
          <p:nvPr/>
        </p:nvGrpSpPr>
        <p:grpSpPr>
          <a:xfrm rot="0">
            <a:off x="13730457" y="7825723"/>
            <a:ext cx="1031433" cy="790688"/>
            <a:chOff x="0" y="0"/>
            <a:chExt cx="812800" cy="623086"/>
          </a:xfrm>
        </p:grpSpPr>
        <p:sp>
          <p:nvSpPr>
            <p:cNvPr name="Freeform 25" id="25"/>
            <p:cNvSpPr/>
            <p:nvPr/>
          </p:nvSpPr>
          <p:spPr>
            <a:xfrm flipH="false" flipV="false" rot="0">
              <a:off x="0" y="0"/>
              <a:ext cx="812800" cy="623086"/>
            </a:xfrm>
            <a:custGeom>
              <a:avLst/>
              <a:gdLst/>
              <a:ahLst/>
              <a:cxnLst/>
              <a:rect r="r" b="b" t="t" l="l"/>
              <a:pathLst>
                <a:path h="623086" w="812800">
                  <a:moveTo>
                    <a:pt x="812800" y="311543"/>
                  </a:moveTo>
                  <a:lnTo>
                    <a:pt x="406400" y="0"/>
                  </a:lnTo>
                  <a:lnTo>
                    <a:pt x="406400" y="203200"/>
                  </a:lnTo>
                  <a:lnTo>
                    <a:pt x="0" y="203200"/>
                  </a:lnTo>
                  <a:lnTo>
                    <a:pt x="0" y="419886"/>
                  </a:lnTo>
                  <a:lnTo>
                    <a:pt x="406400" y="419886"/>
                  </a:lnTo>
                  <a:lnTo>
                    <a:pt x="406400" y="623086"/>
                  </a:lnTo>
                  <a:lnTo>
                    <a:pt x="812800" y="311543"/>
                  </a:lnTo>
                  <a:close/>
                </a:path>
              </a:pathLst>
            </a:custGeom>
            <a:solidFill>
              <a:srgbClr val="3A59D1"/>
            </a:solidFill>
          </p:spPr>
        </p:sp>
        <p:sp>
          <p:nvSpPr>
            <p:cNvPr name="TextBox 26" id="26"/>
            <p:cNvSpPr txBox="true"/>
            <p:nvPr/>
          </p:nvSpPr>
          <p:spPr>
            <a:xfrm>
              <a:off x="0" y="146050"/>
              <a:ext cx="711200" cy="273836"/>
            </a:xfrm>
            <a:prstGeom prst="rect">
              <a:avLst/>
            </a:prstGeom>
          </p:spPr>
          <p:txBody>
            <a:bodyPr anchor="ctr" rtlCol="false" tIns="50800" lIns="50800" bIns="50800" rIns="50800"/>
            <a:lstStyle/>
            <a:p>
              <a:pPr algn="ctr">
                <a:lnSpc>
                  <a:spcPts val="2541"/>
                </a:lnSpc>
              </a:pPr>
            </a:p>
          </p:txBody>
        </p:sp>
      </p:grpSp>
      <p:sp>
        <p:nvSpPr>
          <p:cNvPr name="TextBox 27" id="27"/>
          <p:cNvSpPr txBox="true"/>
          <p:nvPr/>
        </p:nvSpPr>
        <p:spPr>
          <a:xfrm rot="0">
            <a:off x="1680795" y="6031997"/>
            <a:ext cx="1616257" cy="776029"/>
          </a:xfrm>
          <a:prstGeom prst="rect">
            <a:avLst/>
          </a:prstGeom>
        </p:spPr>
        <p:txBody>
          <a:bodyPr anchor="t" rtlCol="false" tIns="0" lIns="0" bIns="0" rIns="0">
            <a:spAutoFit/>
          </a:bodyPr>
          <a:lstStyle/>
          <a:p>
            <a:pPr algn="ctr">
              <a:lnSpc>
                <a:spcPts val="3145"/>
              </a:lnSpc>
            </a:pPr>
            <a:r>
              <a:rPr lang="en-US" sz="2247">
                <a:solidFill>
                  <a:srgbClr val="000000"/>
                </a:solidFill>
                <a:latin typeface="Noto Sans Kr"/>
                <a:ea typeface="Noto Sans Kr"/>
                <a:cs typeface="Noto Sans Kr"/>
                <a:sym typeface="Noto Sans Kr"/>
              </a:rPr>
              <a:t>Postgre</a:t>
            </a:r>
            <a:r>
              <a:rPr lang="en-US" sz="2247">
                <a:solidFill>
                  <a:srgbClr val="000000"/>
                </a:solidFill>
                <a:latin typeface="Noto Sans Kr"/>
                <a:ea typeface="Noto Sans Kr"/>
                <a:cs typeface="Noto Sans Kr"/>
                <a:sym typeface="Noto Sans Kr"/>
              </a:rPr>
              <a:t> SQL</a:t>
            </a:r>
          </a:p>
          <a:p>
            <a:pPr algn="ctr">
              <a:lnSpc>
                <a:spcPts val="3145"/>
              </a:lnSpc>
            </a:pPr>
            <a:r>
              <a:rPr lang="en-US" sz="2247">
                <a:solidFill>
                  <a:srgbClr val="000000"/>
                </a:solidFill>
                <a:latin typeface="Noto Sans Kr"/>
                <a:ea typeface="Noto Sans Kr"/>
                <a:cs typeface="Noto Sans Kr"/>
                <a:sym typeface="Noto Sans Kr"/>
              </a:rPr>
              <a:t>(관계형 DB)</a:t>
            </a:r>
          </a:p>
        </p:txBody>
      </p:sp>
      <p:sp>
        <p:nvSpPr>
          <p:cNvPr name="Freeform 28" id="28"/>
          <p:cNvSpPr/>
          <p:nvPr/>
        </p:nvSpPr>
        <p:spPr>
          <a:xfrm flipH="false" flipV="false" rot="0">
            <a:off x="1898020" y="5143500"/>
            <a:ext cx="926597" cy="926597"/>
          </a:xfrm>
          <a:custGeom>
            <a:avLst/>
            <a:gdLst/>
            <a:ahLst/>
            <a:cxnLst/>
            <a:rect r="r" b="b" t="t" l="l"/>
            <a:pathLst>
              <a:path h="926597" w="926597">
                <a:moveTo>
                  <a:pt x="0" y="0"/>
                </a:moveTo>
                <a:lnTo>
                  <a:pt x="926597" y="0"/>
                </a:lnTo>
                <a:lnTo>
                  <a:pt x="926597" y="926597"/>
                </a:lnTo>
                <a:lnTo>
                  <a:pt x="0" y="926597"/>
                </a:lnTo>
                <a:lnTo>
                  <a:pt x="0" y="0"/>
                </a:lnTo>
                <a:close/>
              </a:path>
            </a:pathLst>
          </a:custGeom>
          <a:blipFill>
            <a:blip r:embed="rId4"/>
            <a:stretch>
              <a:fillRect l="0" t="0" r="0" b="0"/>
            </a:stretch>
          </a:blipFill>
        </p:spPr>
      </p:sp>
      <p:sp>
        <p:nvSpPr>
          <p:cNvPr name="TextBox 29" id="29"/>
          <p:cNvSpPr txBox="true"/>
          <p:nvPr/>
        </p:nvSpPr>
        <p:spPr>
          <a:xfrm rot="0">
            <a:off x="1770415" y="8417645"/>
            <a:ext cx="1181807" cy="776029"/>
          </a:xfrm>
          <a:prstGeom prst="rect">
            <a:avLst/>
          </a:prstGeom>
        </p:spPr>
        <p:txBody>
          <a:bodyPr anchor="t" rtlCol="false" tIns="0" lIns="0" bIns="0" rIns="0">
            <a:spAutoFit/>
          </a:bodyPr>
          <a:lstStyle/>
          <a:p>
            <a:pPr algn="ctr">
              <a:lnSpc>
                <a:spcPts val="3145"/>
              </a:lnSpc>
            </a:pPr>
            <a:r>
              <a:rPr lang="en-US" sz="2247">
                <a:solidFill>
                  <a:srgbClr val="000000"/>
                </a:solidFill>
                <a:latin typeface="Noto Sans Kr"/>
                <a:ea typeface="Noto Sans Kr"/>
                <a:cs typeface="Noto Sans Kr"/>
                <a:sym typeface="Noto Sans Kr"/>
              </a:rPr>
              <a:t>Qdrant</a:t>
            </a:r>
          </a:p>
          <a:p>
            <a:pPr algn="ctr">
              <a:lnSpc>
                <a:spcPts val="3145"/>
              </a:lnSpc>
            </a:pPr>
            <a:r>
              <a:rPr lang="en-US" sz="2247">
                <a:solidFill>
                  <a:srgbClr val="000000"/>
                </a:solidFill>
                <a:latin typeface="Noto Sans Kr"/>
                <a:ea typeface="Noto Sans Kr"/>
                <a:cs typeface="Noto Sans Kr"/>
                <a:sym typeface="Noto Sans Kr"/>
              </a:rPr>
              <a:t>(벡터 DB)</a:t>
            </a:r>
          </a:p>
        </p:txBody>
      </p:sp>
      <p:sp>
        <p:nvSpPr>
          <p:cNvPr name="Freeform 30" id="30"/>
          <p:cNvSpPr/>
          <p:nvPr/>
        </p:nvSpPr>
        <p:spPr>
          <a:xfrm flipH="false" flipV="false" rot="0">
            <a:off x="1964622" y="7406117"/>
            <a:ext cx="793392" cy="917359"/>
          </a:xfrm>
          <a:custGeom>
            <a:avLst/>
            <a:gdLst/>
            <a:ahLst/>
            <a:cxnLst/>
            <a:rect r="r" b="b" t="t" l="l"/>
            <a:pathLst>
              <a:path h="917359" w="793392">
                <a:moveTo>
                  <a:pt x="0" y="0"/>
                </a:moveTo>
                <a:lnTo>
                  <a:pt x="793392" y="0"/>
                </a:lnTo>
                <a:lnTo>
                  <a:pt x="793392" y="917360"/>
                </a:lnTo>
                <a:lnTo>
                  <a:pt x="0" y="917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1" id="31"/>
          <p:cNvGrpSpPr/>
          <p:nvPr/>
        </p:nvGrpSpPr>
        <p:grpSpPr>
          <a:xfrm rot="0">
            <a:off x="945874" y="2636910"/>
            <a:ext cx="8739407" cy="838985"/>
            <a:chOff x="0" y="0"/>
            <a:chExt cx="2301737" cy="220967"/>
          </a:xfrm>
        </p:grpSpPr>
        <p:sp>
          <p:nvSpPr>
            <p:cNvPr name="Freeform 32" id="32"/>
            <p:cNvSpPr/>
            <p:nvPr/>
          </p:nvSpPr>
          <p:spPr>
            <a:xfrm flipH="false" flipV="false" rot="0">
              <a:off x="0" y="0"/>
              <a:ext cx="2301737" cy="220967"/>
            </a:xfrm>
            <a:custGeom>
              <a:avLst/>
              <a:gdLst/>
              <a:ahLst/>
              <a:cxnLst/>
              <a:rect r="r" b="b" t="t" l="l"/>
              <a:pathLst>
                <a:path h="220967" w="2301737">
                  <a:moveTo>
                    <a:pt x="36320" y="0"/>
                  </a:moveTo>
                  <a:lnTo>
                    <a:pt x="2265417" y="0"/>
                  </a:lnTo>
                  <a:cubicBezTo>
                    <a:pt x="2275049" y="0"/>
                    <a:pt x="2284288" y="3827"/>
                    <a:pt x="2291099" y="10638"/>
                  </a:cubicBezTo>
                  <a:cubicBezTo>
                    <a:pt x="2297911" y="17449"/>
                    <a:pt x="2301737" y="26688"/>
                    <a:pt x="2301737" y="36320"/>
                  </a:cubicBezTo>
                  <a:lnTo>
                    <a:pt x="2301737" y="184647"/>
                  </a:lnTo>
                  <a:cubicBezTo>
                    <a:pt x="2301737" y="194280"/>
                    <a:pt x="2297911" y="203518"/>
                    <a:pt x="2291099" y="210329"/>
                  </a:cubicBezTo>
                  <a:cubicBezTo>
                    <a:pt x="2284288" y="217141"/>
                    <a:pt x="2275049" y="220967"/>
                    <a:pt x="2265417" y="220967"/>
                  </a:cubicBezTo>
                  <a:lnTo>
                    <a:pt x="36320" y="220967"/>
                  </a:lnTo>
                  <a:cubicBezTo>
                    <a:pt x="26688" y="220967"/>
                    <a:pt x="17449" y="217141"/>
                    <a:pt x="10638" y="210329"/>
                  </a:cubicBezTo>
                  <a:cubicBezTo>
                    <a:pt x="3827" y="203518"/>
                    <a:pt x="0" y="194280"/>
                    <a:pt x="0" y="184647"/>
                  </a:cubicBezTo>
                  <a:lnTo>
                    <a:pt x="0" y="36320"/>
                  </a:lnTo>
                  <a:cubicBezTo>
                    <a:pt x="0" y="26688"/>
                    <a:pt x="3827" y="17449"/>
                    <a:pt x="10638" y="10638"/>
                  </a:cubicBezTo>
                  <a:cubicBezTo>
                    <a:pt x="17449" y="3827"/>
                    <a:pt x="26688" y="0"/>
                    <a:pt x="36320"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33" id="33"/>
            <p:cNvSpPr txBox="true"/>
            <p:nvPr/>
          </p:nvSpPr>
          <p:spPr>
            <a:xfrm>
              <a:off x="0" y="-76200"/>
              <a:ext cx="2301737" cy="297167"/>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메타 데이터와 벡터지식의 하이브리드 구조 및 스키마 자동관리</a:t>
              </a:r>
            </a:p>
          </p:txBody>
        </p:sp>
      </p:grpSp>
      <p:sp>
        <p:nvSpPr>
          <p:cNvPr name="AutoShape 34" id="34"/>
          <p:cNvSpPr/>
          <p:nvPr/>
        </p:nvSpPr>
        <p:spPr>
          <a:xfrm flipH="true">
            <a:off x="10262462" y="2636910"/>
            <a:ext cx="0" cy="7130991"/>
          </a:xfrm>
          <a:prstGeom prst="line">
            <a:avLst/>
          </a:prstGeom>
          <a:ln cap="flat" w="9525">
            <a:solidFill>
              <a:srgbClr val="222222">
                <a:alpha val="15686"/>
              </a:srgbClr>
            </a:solidFill>
            <a:prstDash val="solid"/>
            <a:headEnd type="none" len="sm" w="sm"/>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aphicFrame>
        <p:nvGraphicFramePr>
          <p:cNvPr name="Table 10" id="10"/>
          <p:cNvGraphicFramePr>
            <a:graphicFrameLocks noGrp="true"/>
          </p:cNvGraphicFramePr>
          <p:nvPr/>
        </p:nvGraphicFramePr>
        <p:xfrm>
          <a:off x="6391866" y="4325633"/>
          <a:ext cx="5381337" cy="3244157"/>
        </p:xfrm>
        <a:graphic>
          <a:graphicData uri="http://schemas.openxmlformats.org/drawingml/2006/table">
            <a:tbl>
              <a:tblPr/>
              <a:tblGrid>
                <a:gridCol w="3999992"/>
              </a:tblGrid>
              <a:tr h="891396">
                <a:tc>
                  <a:txBody>
                    <a:bodyPr anchor="t" rtlCol="false"/>
                    <a:lstStyle/>
                    <a:p>
                      <a:pPr algn="ctr">
                        <a:lnSpc>
                          <a:spcPts val="1217"/>
                        </a:lnSpc>
                        <a:defRPr/>
                      </a:pPr>
                      <a:r>
                        <a:rPr lang="en-US" sz="2435" b="true">
                          <a:solidFill>
                            <a:srgbClr val="000000"/>
                          </a:solidFill>
                          <a:latin typeface="JASO Sans Bold"/>
                          <a:ea typeface="JASO Sans Bold"/>
                          <a:cs typeface="JASO Sans Bold"/>
                          <a:sym typeface="JASO Sans Bold"/>
                        </a:rPr>
                        <a:t>RAG 파이프라인</a:t>
                      </a:r>
                      <a:endParaRPr lang="en-US" sz="1100"/>
                    </a:p>
                  </a:txBody>
                  <a:tcPr marL="201729" marR="201729" marT="201729" marB="201729" anchor="ctr">
                    <a:lnL cmpd="sng" algn="ctr" cap="flat" w="28575">
                      <a:solidFill>
                        <a:srgbClr val="1A51AA"/>
                      </a:solidFill>
                      <a:prstDash val="solid"/>
                      <a:round/>
                      <a:headEnd type="none" w="med" len="med"/>
                      <a:tailEnd type="none" w="med" len="med"/>
                    </a:lnL>
                    <a:lnR cmpd="sng" algn="ctr" cap="flat" w="28575">
                      <a:solidFill>
                        <a:srgbClr val="1A51AA"/>
                      </a:solidFill>
                      <a:prstDash val="solid"/>
                      <a:round/>
                      <a:headEnd type="none" w="med" len="med"/>
                      <a:tailEnd type="none" w="med" len="med"/>
                    </a:lnR>
                    <a:lnT cmpd="sng" algn="ctr" cap="flat" w="10086">
                      <a:solidFill>
                        <a:srgbClr val="1A51AA"/>
                      </a:solidFill>
                      <a:prstDash val="solid"/>
                      <a:round/>
                      <a:headEnd type="none" w="med" len="med"/>
                      <a:tailEnd type="none" w="med" len="med"/>
                    </a:lnT>
                    <a:lnB cmpd="sng" algn="ctr" cap="flat" w="0">
                      <a:solidFill>
                        <a:srgbClr val="B8B8B8"/>
                      </a:solidFill>
                      <a:prstDash val="solid"/>
                      <a:round/>
                      <a:headEnd type="none" w="med" len="med"/>
                      <a:tailEnd type="none" w="med" len="med"/>
                    </a:lnB>
                    <a:solidFill>
                      <a:srgbClr val="CFE5FF"/>
                    </a:solidFill>
                  </a:tcPr>
                </a:tc>
              </a:tr>
              <a:tr h="2352761">
                <a:tc>
                  <a:txBody>
                    <a:bodyPr anchor="t" rtlCol="false"/>
                    <a:lstStyle/>
                    <a:p>
                      <a:pPr algn="ctr">
                        <a:lnSpc>
                          <a:spcPts val="2816"/>
                        </a:lnSpc>
                        <a:defRPr/>
                      </a:pPr>
                      <a:endParaRPr lang="en-US" sz="1100"/>
                    </a:p>
                  </a:txBody>
                  <a:tcPr marL="201729" marR="201729" marT="201729" marB="201729" anchor="ctr">
                    <a:lnL cmpd="sng" algn="ctr" cap="flat" w="28575">
                      <a:solidFill>
                        <a:srgbClr val="1A51AA"/>
                      </a:solidFill>
                      <a:prstDash val="solid"/>
                      <a:round/>
                      <a:headEnd type="none" w="med" len="med"/>
                      <a:tailEnd type="none" w="med" len="med"/>
                    </a:lnL>
                    <a:lnR cmpd="sng" algn="ctr" cap="flat" w="28575">
                      <a:solidFill>
                        <a:srgbClr val="1A51AA"/>
                      </a:solidFill>
                      <a:prstDash val="solid"/>
                      <a:round/>
                      <a:headEnd type="none" w="med" len="med"/>
                      <a:tailEnd type="none" w="med" len="med"/>
                    </a:lnR>
                    <a:lnT cmpd="sng" algn="ctr" cap="flat" w="0">
                      <a:solidFill>
                        <a:srgbClr val="B8B8B8"/>
                      </a:solidFill>
                      <a:prstDash val="solid"/>
                      <a:round/>
                      <a:headEnd type="none" w="med" len="med"/>
                      <a:tailEnd type="none" w="med" len="med"/>
                    </a:lnT>
                    <a:lnB cmpd="sng" algn="ctr" cap="flat" w="28575">
                      <a:solidFill>
                        <a:srgbClr val="1A51AA"/>
                      </a:solidFill>
                      <a:prstDash val="solid"/>
                      <a:round/>
                      <a:headEnd type="none" w="med" len="med"/>
                      <a:tailEnd type="none" w="med" len="med"/>
                    </a:lnB>
                    <a:solidFill>
                      <a:srgbClr val="FFFFFF"/>
                    </a:solidFill>
                  </a:tcPr>
                </a:tc>
              </a:tr>
            </a:tbl>
          </a:graphicData>
        </a:graphic>
      </p:graphicFrame>
      <p:sp>
        <p:nvSpPr>
          <p:cNvPr name="Freeform 11" id="11"/>
          <p:cNvSpPr/>
          <p:nvPr/>
        </p:nvSpPr>
        <p:spPr>
          <a:xfrm flipH="false" flipV="false" rot="0">
            <a:off x="10291629" y="5380588"/>
            <a:ext cx="1129849" cy="1172346"/>
          </a:xfrm>
          <a:custGeom>
            <a:avLst/>
            <a:gdLst/>
            <a:ahLst/>
            <a:cxnLst/>
            <a:rect r="r" b="b" t="t" l="l"/>
            <a:pathLst>
              <a:path h="1172346" w="1129849">
                <a:moveTo>
                  <a:pt x="0" y="0"/>
                </a:moveTo>
                <a:lnTo>
                  <a:pt x="1129849" y="0"/>
                </a:lnTo>
                <a:lnTo>
                  <a:pt x="1129849" y="1172347"/>
                </a:lnTo>
                <a:lnTo>
                  <a:pt x="0" y="11723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38514" y="3727132"/>
            <a:ext cx="1028110" cy="1028110"/>
          </a:xfrm>
          <a:custGeom>
            <a:avLst/>
            <a:gdLst/>
            <a:ahLst/>
            <a:cxnLst/>
            <a:rect r="r" b="b" t="t" l="l"/>
            <a:pathLst>
              <a:path h="1028110" w="1028110">
                <a:moveTo>
                  <a:pt x="0" y="0"/>
                </a:moveTo>
                <a:lnTo>
                  <a:pt x="1028110" y="0"/>
                </a:lnTo>
                <a:lnTo>
                  <a:pt x="1028110" y="1028110"/>
                </a:lnTo>
                <a:lnTo>
                  <a:pt x="0" y="1028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735698" y="4381769"/>
            <a:ext cx="2953876" cy="2768830"/>
          </a:xfrm>
          <a:custGeom>
            <a:avLst/>
            <a:gdLst/>
            <a:ahLst/>
            <a:cxnLst/>
            <a:rect r="r" b="b" t="t" l="l"/>
            <a:pathLst>
              <a:path h="2768830" w="2953876">
                <a:moveTo>
                  <a:pt x="0" y="0"/>
                </a:moveTo>
                <a:lnTo>
                  <a:pt x="2953876" y="0"/>
                </a:lnTo>
                <a:lnTo>
                  <a:pt x="2953876" y="2768830"/>
                </a:lnTo>
                <a:lnTo>
                  <a:pt x="0" y="2768830"/>
                </a:lnTo>
                <a:lnTo>
                  <a:pt x="0" y="0"/>
                </a:lnTo>
                <a:close/>
              </a:path>
            </a:pathLst>
          </a:custGeom>
          <a:blipFill>
            <a:blip r:embed="rId8"/>
            <a:stretch>
              <a:fillRect l="0" t="0" r="0" b="0"/>
            </a:stretch>
          </a:blipFill>
        </p:spPr>
      </p:sp>
      <p:sp>
        <p:nvSpPr>
          <p:cNvPr name="Freeform 14" id="14"/>
          <p:cNvSpPr/>
          <p:nvPr/>
        </p:nvSpPr>
        <p:spPr>
          <a:xfrm flipH="false" flipV="false" rot="0">
            <a:off x="6991910" y="5316409"/>
            <a:ext cx="1013921" cy="1172346"/>
          </a:xfrm>
          <a:custGeom>
            <a:avLst/>
            <a:gdLst/>
            <a:ahLst/>
            <a:cxnLst/>
            <a:rect r="r" b="b" t="t" l="l"/>
            <a:pathLst>
              <a:path h="1172346" w="1013921">
                <a:moveTo>
                  <a:pt x="0" y="0"/>
                </a:moveTo>
                <a:lnTo>
                  <a:pt x="1013921" y="0"/>
                </a:lnTo>
                <a:lnTo>
                  <a:pt x="1013921" y="1172347"/>
                </a:lnTo>
                <a:lnTo>
                  <a:pt x="0" y="11723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8646267" y="5484954"/>
            <a:ext cx="1115385" cy="1067981"/>
          </a:xfrm>
          <a:custGeom>
            <a:avLst/>
            <a:gdLst/>
            <a:ahLst/>
            <a:cxnLst/>
            <a:rect r="r" b="b" t="t" l="l"/>
            <a:pathLst>
              <a:path h="1067981" w="1115385">
                <a:moveTo>
                  <a:pt x="0" y="0"/>
                </a:moveTo>
                <a:lnTo>
                  <a:pt x="1115385" y="0"/>
                </a:lnTo>
                <a:lnTo>
                  <a:pt x="1115385" y="1067981"/>
                </a:lnTo>
                <a:lnTo>
                  <a:pt x="0" y="10679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1720704" y="7779070"/>
            <a:ext cx="14303310" cy="2006092"/>
            <a:chOff x="0" y="0"/>
            <a:chExt cx="3767127" cy="528353"/>
          </a:xfrm>
        </p:grpSpPr>
        <p:sp>
          <p:nvSpPr>
            <p:cNvPr name="Freeform 17" id="17"/>
            <p:cNvSpPr/>
            <p:nvPr/>
          </p:nvSpPr>
          <p:spPr>
            <a:xfrm flipH="false" flipV="false" rot="0">
              <a:off x="0" y="0"/>
              <a:ext cx="3767127" cy="528353"/>
            </a:xfrm>
            <a:custGeom>
              <a:avLst/>
              <a:gdLst/>
              <a:ahLst/>
              <a:cxnLst/>
              <a:rect r="r" b="b" t="t" l="l"/>
              <a:pathLst>
                <a:path h="528353" w="3767127">
                  <a:moveTo>
                    <a:pt x="9202" y="0"/>
                  </a:moveTo>
                  <a:lnTo>
                    <a:pt x="3757925" y="0"/>
                  </a:lnTo>
                  <a:cubicBezTo>
                    <a:pt x="3763007" y="0"/>
                    <a:pt x="3767127" y="4120"/>
                    <a:pt x="3767127" y="9202"/>
                  </a:cubicBezTo>
                  <a:lnTo>
                    <a:pt x="3767127" y="519152"/>
                  </a:lnTo>
                  <a:cubicBezTo>
                    <a:pt x="3767127" y="524234"/>
                    <a:pt x="3763007" y="528353"/>
                    <a:pt x="3757925" y="528353"/>
                  </a:cubicBezTo>
                  <a:lnTo>
                    <a:pt x="9202" y="528353"/>
                  </a:lnTo>
                  <a:cubicBezTo>
                    <a:pt x="4120" y="528353"/>
                    <a:pt x="0" y="524234"/>
                    <a:pt x="0" y="519152"/>
                  </a:cubicBezTo>
                  <a:lnTo>
                    <a:pt x="0" y="9202"/>
                  </a:lnTo>
                  <a:cubicBezTo>
                    <a:pt x="0" y="4120"/>
                    <a:pt x="4120" y="0"/>
                    <a:pt x="9202" y="0"/>
                  </a:cubicBezTo>
                  <a:close/>
                </a:path>
              </a:pathLst>
            </a:custGeom>
            <a:solidFill>
              <a:srgbClr val="CFE5FF"/>
            </a:solidFill>
            <a:ln w="28575" cap="sq">
              <a:solidFill>
                <a:srgbClr val="000000"/>
              </a:solidFill>
              <a:prstDash val="dash"/>
              <a:miter/>
            </a:ln>
          </p:spPr>
        </p:sp>
        <p:sp>
          <p:nvSpPr>
            <p:cNvPr name="TextBox 18" id="18"/>
            <p:cNvSpPr txBox="true"/>
            <p:nvPr/>
          </p:nvSpPr>
          <p:spPr>
            <a:xfrm>
              <a:off x="0" y="-47625"/>
              <a:ext cx="3767127" cy="575978"/>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5639793" y="8062572"/>
            <a:ext cx="1341205" cy="1027698"/>
          </a:xfrm>
          <a:custGeom>
            <a:avLst/>
            <a:gdLst/>
            <a:ahLst/>
            <a:cxnLst/>
            <a:rect r="r" b="b" t="t" l="l"/>
            <a:pathLst>
              <a:path h="1027698" w="1341205">
                <a:moveTo>
                  <a:pt x="0" y="0"/>
                </a:moveTo>
                <a:lnTo>
                  <a:pt x="1341205" y="0"/>
                </a:lnTo>
                <a:lnTo>
                  <a:pt x="1341205" y="1027698"/>
                </a:lnTo>
                <a:lnTo>
                  <a:pt x="0" y="10276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9189086" y="8012993"/>
            <a:ext cx="1218332" cy="898520"/>
          </a:xfrm>
          <a:custGeom>
            <a:avLst/>
            <a:gdLst/>
            <a:ahLst/>
            <a:cxnLst/>
            <a:rect r="r" b="b" t="t" l="l"/>
            <a:pathLst>
              <a:path h="898520" w="1218332">
                <a:moveTo>
                  <a:pt x="0" y="0"/>
                </a:moveTo>
                <a:lnTo>
                  <a:pt x="1218332" y="0"/>
                </a:lnTo>
                <a:lnTo>
                  <a:pt x="1218332" y="898520"/>
                </a:lnTo>
                <a:lnTo>
                  <a:pt x="0" y="89852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6467149" y="8654588"/>
            <a:ext cx="513849" cy="513849"/>
          </a:xfrm>
          <a:custGeom>
            <a:avLst/>
            <a:gdLst/>
            <a:ahLst/>
            <a:cxnLst/>
            <a:rect r="r" b="b" t="t" l="l"/>
            <a:pathLst>
              <a:path h="513849" w="513849">
                <a:moveTo>
                  <a:pt x="0" y="0"/>
                </a:moveTo>
                <a:lnTo>
                  <a:pt x="513849" y="0"/>
                </a:lnTo>
                <a:lnTo>
                  <a:pt x="513849" y="513849"/>
                </a:lnTo>
                <a:lnTo>
                  <a:pt x="0" y="51384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22" id="22"/>
          <p:cNvSpPr/>
          <p:nvPr/>
        </p:nvSpPr>
        <p:spPr>
          <a:xfrm>
            <a:off x="2758828" y="4434650"/>
            <a:ext cx="751136" cy="0"/>
          </a:xfrm>
          <a:prstGeom prst="line">
            <a:avLst/>
          </a:prstGeom>
          <a:ln cap="flat" w="38100">
            <a:solidFill>
              <a:srgbClr val="1A51AA"/>
            </a:solidFill>
            <a:prstDash val="solid"/>
            <a:headEnd type="none" len="sm" w="sm"/>
            <a:tailEnd type="arrow" len="sm" w="med"/>
          </a:ln>
        </p:spPr>
      </p:sp>
      <p:sp>
        <p:nvSpPr>
          <p:cNvPr name="AutoShape 23" id="23"/>
          <p:cNvSpPr/>
          <p:nvPr/>
        </p:nvSpPr>
        <p:spPr>
          <a:xfrm flipV="true">
            <a:off x="4352951" y="2841947"/>
            <a:ext cx="5311812" cy="716378"/>
          </a:xfrm>
          <a:prstGeom prst="line">
            <a:avLst/>
          </a:prstGeom>
          <a:ln cap="flat" w="38100">
            <a:solidFill>
              <a:srgbClr val="1A51AA"/>
            </a:solidFill>
            <a:prstDash val="solid"/>
            <a:headEnd type="none" len="sm" w="sm"/>
            <a:tailEnd type="triangle" len="med" w="lg"/>
          </a:ln>
        </p:spPr>
      </p:sp>
      <p:sp>
        <p:nvSpPr>
          <p:cNvPr name="AutoShape 24" id="24"/>
          <p:cNvSpPr/>
          <p:nvPr/>
        </p:nvSpPr>
        <p:spPr>
          <a:xfrm>
            <a:off x="4372001" y="5559137"/>
            <a:ext cx="1799379" cy="483574"/>
          </a:xfrm>
          <a:prstGeom prst="line">
            <a:avLst/>
          </a:prstGeom>
          <a:ln cap="flat" w="38100">
            <a:solidFill>
              <a:srgbClr val="1A51AA"/>
            </a:solidFill>
            <a:prstDash val="solid"/>
            <a:headEnd type="none" len="sm" w="sm"/>
            <a:tailEnd type="triangle" len="med" w="lg"/>
          </a:ln>
        </p:spPr>
      </p:sp>
      <p:sp>
        <p:nvSpPr>
          <p:cNvPr name="AutoShape 25" id="25"/>
          <p:cNvSpPr/>
          <p:nvPr/>
        </p:nvSpPr>
        <p:spPr>
          <a:xfrm>
            <a:off x="9787140" y="2846460"/>
            <a:ext cx="4425496" cy="1535309"/>
          </a:xfrm>
          <a:prstGeom prst="line">
            <a:avLst/>
          </a:prstGeom>
          <a:ln cap="flat" w="38100">
            <a:solidFill>
              <a:srgbClr val="1A51AA"/>
            </a:solidFill>
            <a:prstDash val="solid"/>
            <a:headEnd type="none" len="sm" w="sm"/>
            <a:tailEnd type="triangle" len="med" w="lg"/>
          </a:ln>
        </p:spPr>
      </p:sp>
      <p:sp>
        <p:nvSpPr>
          <p:cNvPr name="AutoShape 26" id="26"/>
          <p:cNvSpPr/>
          <p:nvPr/>
        </p:nvSpPr>
        <p:spPr>
          <a:xfrm flipV="true">
            <a:off x="7196619" y="8569643"/>
            <a:ext cx="1765734" cy="21799"/>
          </a:xfrm>
          <a:prstGeom prst="line">
            <a:avLst/>
          </a:prstGeom>
          <a:ln cap="flat" w="38100">
            <a:solidFill>
              <a:srgbClr val="1A51AA"/>
            </a:solidFill>
            <a:prstDash val="solid"/>
            <a:headEnd type="none" len="sm" w="sm"/>
            <a:tailEnd type="triangle" len="med" w="lg"/>
          </a:ln>
        </p:spPr>
      </p:sp>
      <p:sp>
        <p:nvSpPr>
          <p:cNvPr name="AutoShape 27" id="27"/>
          <p:cNvSpPr/>
          <p:nvPr/>
        </p:nvSpPr>
        <p:spPr>
          <a:xfrm flipV="true">
            <a:off x="10680472" y="7150599"/>
            <a:ext cx="3532165" cy="1440843"/>
          </a:xfrm>
          <a:prstGeom prst="line">
            <a:avLst/>
          </a:prstGeom>
          <a:ln cap="flat" w="38100">
            <a:solidFill>
              <a:srgbClr val="1A51AA"/>
            </a:solidFill>
            <a:prstDash val="solid"/>
            <a:headEnd type="none" len="sm" w="sm"/>
            <a:tailEnd type="triangle" len="med" w="lg"/>
          </a:ln>
        </p:spPr>
      </p:sp>
      <p:sp>
        <p:nvSpPr>
          <p:cNvPr name="Freeform 28" id="28"/>
          <p:cNvSpPr/>
          <p:nvPr/>
        </p:nvSpPr>
        <p:spPr>
          <a:xfrm flipH="false" flipV="false" rot="0">
            <a:off x="14584111" y="7396564"/>
            <a:ext cx="992835" cy="1194878"/>
          </a:xfrm>
          <a:custGeom>
            <a:avLst/>
            <a:gdLst/>
            <a:ahLst/>
            <a:cxnLst/>
            <a:rect r="r" b="b" t="t" l="l"/>
            <a:pathLst>
              <a:path h="1194878" w="992835">
                <a:moveTo>
                  <a:pt x="0" y="0"/>
                </a:moveTo>
                <a:lnTo>
                  <a:pt x="992835" y="0"/>
                </a:lnTo>
                <a:lnTo>
                  <a:pt x="992835" y="1194878"/>
                </a:lnTo>
                <a:lnTo>
                  <a:pt x="0" y="11948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29" id="29"/>
          <p:cNvSpPr/>
          <p:nvPr/>
        </p:nvSpPr>
        <p:spPr>
          <a:xfrm>
            <a:off x="11773204" y="5947712"/>
            <a:ext cx="962495" cy="0"/>
          </a:xfrm>
          <a:prstGeom prst="line">
            <a:avLst/>
          </a:prstGeom>
          <a:ln cap="flat" w="38100">
            <a:solidFill>
              <a:srgbClr val="1A51AA"/>
            </a:solidFill>
            <a:prstDash val="solid"/>
            <a:headEnd type="none" len="sm" w="sm"/>
            <a:tailEnd type="arrow" len="sm" w="med"/>
          </a:ln>
        </p:spPr>
      </p:sp>
      <p:grpSp>
        <p:nvGrpSpPr>
          <p:cNvPr name="Group 30" id="30"/>
          <p:cNvGrpSpPr/>
          <p:nvPr/>
        </p:nvGrpSpPr>
        <p:grpSpPr>
          <a:xfrm rot="0">
            <a:off x="8285958" y="5814066"/>
            <a:ext cx="360309" cy="36030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3131"/>
            </a:solidFill>
          </p:spPr>
        </p:sp>
        <p:sp>
          <p:nvSpPr>
            <p:cNvPr name="TextBox 32" id="32"/>
            <p:cNvSpPr txBox="true"/>
            <p:nvPr/>
          </p:nvSpPr>
          <p:spPr>
            <a:xfrm>
              <a:off x="0" y="155575"/>
              <a:ext cx="711200" cy="454025"/>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9846486" y="5838790"/>
            <a:ext cx="360309" cy="36030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3131"/>
            </a:solidFill>
          </p:spPr>
        </p:sp>
        <p:sp>
          <p:nvSpPr>
            <p:cNvPr name="TextBox 35" id="35"/>
            <p:cNvSpPr txBox="true"/>
            <p:nvPr/>
          </p:nvSpPr>
          <p:spPr>
            <a:xfrm>
              <a:off x="0" y="155575"/>
              <a:ext cx="711200" cy="454025"/>
            </a:xfrm>
            <a:prstGeom prst="rect">
              <a:avLst/>
            </a:prstGeom>
          </p:spPr>
          <p:txBody>
            <a:bodyPr anchor="ctr" rtlCol="false" tIns="50800" lIns="50800" bIns="50800" rIns="50800"/>
            <a:lstStyle/>
            <a:p>
              <a:pPr algn="ctr">
                <a:lnSpc>
                  <a:spcPts val="3359"/>
                </a:lnSpc>
              </a:pPr>
            </a:p>
          </p:txBody>
        </p:sp>
      </p:grpSp>
      <p:sp>
        <p:nvSpPr>
          <p:cNvPr name="Freeform 36" id="36"/>
          <p:cNvSpPr/>
          <p:nvPr/>
        </p:nvSpPr>
        <p:spPr>
          <a:xfrm flipH="false" flipV="false" rot="0">
            <a:off x="1516104" y="3826307"/>
            <a:ext cx="1671181" cy="1658647"/>
          </a:xfrm>
          <a:custGeom>
            <a:avLst/>
            <a:gdLst/>
            <a:ahLst/>
            <a:cxnLst/>
            <a:rect r="r" b="b" t="t" l="l"/>
            <a:pathLst>
              <a:path h="1658647" w="1671181">
                <a:moveTo>
                  <a:pt x="0" y="0"/>
                </a:moveTo>
                <a:lnTo>
                  <a:pt x="1671181" y="0"/>
                </a:lnTo>
                <a:lnTo>
                  <a:pt x="1671181" y="1658647"/>
                </a:lnTo>
                <a:lnTo>
                  <a:pt x="0" y="1658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7" id="37"/>
          <p:cNvSpPr/>
          <p:nvPr/>
        </p:nvSpPr>
        <p:spPr>
          <a:xfrm flipH="false" flipV="false" rot="0">
            <a:off x="4853994" y="5777279"/>
            <a:ext cx="575377" cy="575377"/>
          </a:xfrm>
          <a:custGeom>
            <a:avLst/>
            <a:gdLst/>
            <a:ahLst/>
            <a:cxnLst/>
            <a:rect r="r" b="b" t="t" l="l"/>
            <a:pathLst>
              <a:path h="575377" w="575377">
                <a:moveTo>
                  <a:pt x="0" y="0"/>
                </a:moveTo>
                <a:lnTo>
                  <a:pt x="575377" y="0"/>
                </a:lnTo>
                <a:lnTo>
                  <a:pt x="575377" y="575377"/>
                </a:lnTo>
                <a:lnTo>
                  <a:pt x="0" y="57537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8" id="38"/>
          <p:cNvSpPr txBox="true"/>
          <p:nvPr/>
        </p:nvSpPr>
        <p:spPr>
          <a:xfrm rot="-18144">
            <a:off x="1518370" y="934148"/>
            <a:ext cx="56846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지능형 가이드 챗봇</a:t>
            </a:r>
          </a:p>
        </p:txBody>
      </p:sp>
      <p:sp>
        <p:nvSpPr>
          <p:cNvPr name="TextBox 39" id="3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49</a:t>
            </a:r>
          </a:p>
        </p:txBody>
      </p:sp>
      <p:sp>
        <p:nvSpPr>
          <p:cNvPr name="TextBox 40" id="40"/>
          <p:cNvSpPr txBox="true"/>
          <p:nvPr/>
        </p:nvSpPr>
        <p:spPr>
          <a:xfrm rot="0">
            <a:off x="2411985" y="8272840"/>
            <a:ext cx="2036415" cy="895597"/>
          </a:xfrm>
          <a:prstGeom prst="rect">
            <a:avLst/>
          </a:prstGeom>
        </p:spPr>
        <p:txBody>
          <a:bodyPr anchor="t" rtlCol="false" tIns="0" lIns="0" bIns="0" rIns="0">
            <a:spAutoFit/>
          </a:bodyPr>
          <a:lstStyle/>
          <a:p>
            <a:pPr algn="ctr">
              <a:lnSpc>
                <a:spcPts val="3661"/>
              </a:lnSpc>
            </a:pPr>
            <a:r>
              <a:rPr lang="en-US" sz="2615" b="true">
                <a:solidFill>
                  <a:srgbClr val="000000"/>
                </a:solidFill>
                <a:latin typeface="Noto Sans Kr Bold"/>
                <a:ea typeface="Noto Sans Kr Bold"/>
                <a:cs typeface="Noto Sans Kr Bold"/>
                <a:sym typeface="Noto Sans Kr Bold"/>
              </a:rPr>
              <a:t>AI 답변 실패시</a:t>
            </a:r>
          </a:p>
          <a:p>
            <a:pPr algn="ctr">
              <a:lnSpc>
                <a:spcPts val="3661"/>
              </a:lnSpc>
            </a:pPr>
            <a:r>
              <a:rPr lang="en-US" sz="2615" b="true">
                <a:solidFill>
                  <a:srgbClr val="000000"/>
                </a:solidFill>
                <a:latin typeface="Noto Sans Kr Bold"/>
                <a:ea typeface="Noto Sans Kr Bold"/>
                <a:cs typeface="Noto Sans Kr Bold"/>
                <a:sym typeface="Noto Sans Kr Bold"/>
              </a:rPr>
              <a:t>(Fallback)</a:t>
            </a:r>
          </a:p>
        </p:txBody>
      </p:sp>
      <p:sp>
        <p:nvSpPr>
          <p:cNvPr name="TextBox 41" id="41"/>
          <p:cNvSpPr txBox="true"/>
          <p:nvPr/>
        </p:nvSpPr>
        <p:spPr>
          <a:xfrm rot="0">
            <a:off x="7029617" y="6514835"/>
            <a:ext cx="976214" cy="801212"/>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Qdrant</a:t>
            </a:r>
          </a:p>
          <a:p>
            <a:pPr algn="ctr">
              <a:lnSpc>
                <a:spcPts val="3261"/>
              </a:lnSpc>
            </a:pPr>
            <a:r>
              <a:rPr lang="en-US" sz="2329">
                <a:solidFill>
                  <a:srgbClr val="000000"/>
                </a:solidFill>
                <a:latin typeface="Noto Sans Kr"/>
                <a:ea typeface="Noto Sans Kr"/>
                <a:cs typeface="Noto Sans Kr"/>
                <a:sym typeface="Noto Sans Kr"/>
              </a:rPr>
              <a:t>DB</a:t>
            </a:r>
          </a:p>
        </p:txBody>
      </p:sp>
      <p:sp>
        <p:nvSpPr>
          <p:cNvPr name="TextBox 42" id="42"/>
          <p:cNvSpPr txBox="true"/>
          <p:nvPr/>
        </p:nvSpPr>
        <p:spPr>
          <a:xfrm rot="0">
            <a:off x="8962353" y="6658133"/>
            <a:ext cx="544353" cy="390071"/>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검색</a:t>
            </a:r>
          </a:p>
        </p:txBody>
      </p:sp>
      <p:sp>
        <p:nvSpPr>
          <p:cNvPr name="TextBox 43" id="43"/>
          <p:cNvSpPr txBox="true"/>
          <p:nvPr/>
        </p:nvSpPr>
        <p:spPr>
          <a:xfrm rot="0">
            <a:off x="10364164" y="6514835"/>
            <a:ext cx="984780" cy="801212"/>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Gemini</a:t>
            </a:r>
          </a:p>
          <a:p>
            <a:pPr algn="ctr">
              <a:lnSpc>
                <a:spcPts val="3261"/>
              </a:lnSpc>
            </a:pPr>
            <a:r>
              <a:rPr lang="en-US" sz="2329">
                <a:solidFill>
                  <a:srgbClr val="000000"/>
                </a:solidFill>
                <a:latin typeface="Noto Sans Kr"/>
                <a:ea typeface="Noto Sans Kr"/>
                <a:cs typeface="Noto Sans Kr"/>
                <a:sym typeface="Noto Sans Kr"/>
              </a:rPr>
              <a:t>AI</a:t>
            </a:r>
          </a:p>
        </p:txBody>
      </p:sp>
      <p:sp>
        <p:nvSpPr>
          <p:cNvPr name="TextBox 44" id="44"/>
          <p:cNvSpPr txBox="true"/>
          <p:nvPr/>
        </p:nvSpPr>
        <p:spPr>
          <a:xfrm rot="0">
            <a:off x="8962353" y="8978188"/>
            <a:ext cx="1869383" cy="726989"/>
          </a:xfrm>
          <a:prstGeom prst="rect">
            <a:avLst/>
          </a:prstGeom>
        </p:spPr>
        <p:txBody>
          <a:bodyPr anchor="t" rtlCol="false" tIns="0" lIns="0" bIns="0" rIns="0">
            <a:spAutoFit/>
          </a:bodyPr>
          <a:lstStyle/>
          <a:p>
            <a:pPr algn="ctr">
              <a:lnSpc>
                <a:spcPts val="2944"/>
              </a:lnSpc>
            </a:pPr>
            <a:r>
              <a:rPr lang="en-US" sz="2102">
                <a:solidFill>
                  <a:srgbClr val="000000"/>
                </a:solidFill>
                <a:latin typeface="Noto Sans Kr"/>
                <a:ea typeface="Noto Sans Kr"/>
                <a:cs typeface="Noto Sans Kr"/>
                <a:sym typeface="Noto Sans Kr"/>
              </a:rPr>
              <a:t>사전 정의된 응답</a:t>
            </a:r>
          </a:p>
          <a:p>
            <a:pPr algn="ctr">
              <a:lnSpc>
                <a:spcPts val="2944"/>
              </a:lnSpc>
            </a:pPr>
            <a:r>
              <a:rPr lang="en-US" sz="2102">
                <a:solidFill>
                  <a:srgbClr val="000000"/>
                </a:solidFill>
                <a:latin typeface="Noto Sans Kr"/>
                <a:ea typeface="Noto Sans Kr"/>
                <a:cs typeface="Noto Sans Kr"/>
                <a:sym typeface="Noto Sans Kr"/>
              </a:rPr>
              <a:t>및 FAQ 안내</a:t>
            </a:r>
          </a:p>
        </p:txBody>
      </p:sp>
      <p:sp>
        <p:nvSpPr>
          <p:cNvPr name="TextBox 45" id="45"/>
          <p:cNvSpPr txBox="true"/>
          <p:nvPr/>
        </p:nvSpPr>
        <p:spPr>
          <a:xfrm rot="0">
            <a:off x="5639793" y="9130337"/>
            <a:ext cx="1063174" cy="390071"/>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AI 오류X</a:t>
            </a:r>
          </a:p>
        </p:txBody>
      </p:sp>
      <p:sp>
        <p:nvSpPr>
          <p:cNvPr name="TextBox 46" id="46"/>
          <p:cNvSpPr txBox="true"/>
          <p:nvPr/>
        </p:nvSpPr>
        <p:spPr>
          <a:xfrm rot="0">
            <a:off x="3392866" y="4660089"/>
            <a:ext cx="1919407" cy="8248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키워드 매칭</a:t>
            </a:r>
          </a:p>
          <a:p>
            <a:pPr algn="ctr">
              <a:lnSpc>
                <a:spcPts val="3359"/>
              </a:lnSpc>
            </a:pPr>
            <a:r>
              <a:rPr lang="en-US" sz="2400" b="true">
                <a:solidFill>
                  <a:srgbClr val="000000"/>
                </a:solidFill>
                <a:latin typeface="Noto Sans Kr Bold"/>
                <a:ea typeface="Noto Sans Kr Bold"/>
                <a:cs typeface="Noto Sans Kr Bold"/>
                <a:sym typeface="Noto Sans Kr Bold"/>
              </a:rPr>
              <a:t>(Rule-based)</a:t>
            </a:r>
          </a:p>
        </p:txBody>
      </p:sp>
      <p:sp>
        <p:nvSpPr>
          <p:cNvPr name="TextBox 47" id="47"/>
          <p:cNvSpPr txBox="true"/>
          <p:nvPr/>
        </p:nvSpPr>
        <p:spPr>
          <a:xfrm rot="0">
            <a:off x="4464201" y="6476481"/>
            <a:ext cx="1354963" cy="398096"/>
          </a:xfrm>
          <a:prstGeom prst="rect">
            <a:avLst/>
          </a:prstGeom>
        </p:spPr>
        <p:txBody>
          <a:bodyPr anchor="t" rtlCol="false" tIns="0" lIns="0" bIns="0" rIns="0">
            <a:spAutoFit/>
          </a:bodyPr>
          <a:lstStyle/>
          <a:p>
            <a:pPr algn="ctr">
              <a:lnSpc>
                <a:spcPts val="3247"/>
              </a:lnSpc>
            </a:pPr>
            <a:r>
              <a:rPr lang="en-US" sz="2319">
                <a:solidFill>
                  <a:srgbClr val="000000"/>
                </a:solidFill>
                <a:latin typeface="Noto Sans Kr"/>
                <a:ea typeface="Noto Sans Kr"/>
                <a:cs typeface="Noto Sans Kr"/>
                <a:sym typeface="Noto Sans Kr"/>
              </a:rPr>
              <a:t>복잡한질문</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800893" y="3475761"/>
            <a:ext cx="2415419" cy="2455318"/>
          </a:xfrm>
          <a:custGeom>
            <a:avLst/>
            <a:gdLst/>
            <a:ahLst/>
            <a:cxnLst/>
            <a:rect r="r" b="b" t="t" l="l"/>
            <a:pathLst>
              <a:path h="2455318" w="2415419">
                <a:moveTo>
                  <a:pt x="0" y="0"/>
                </a:moveTo>
                <a:lnTo>
                  <a:pt x="2415419" y="0"/>
                </a:lnTo>
                <a:lnTo>
                  <a:pt x="2415419" y="2455318"/>
                </a:lnTo>
                <a:lnTo>
                  <a:pt x="0" y="2455318"/>
                </a:lnTo>
                <a:lnTo>
                  <a:pt x="0" y="0"/>
                </a:lnTo>
                <a:close/>
              </a:path>
            </a:pathLst>
          </a:custGeom>
          <a:blipFill>
            <a:blip r:embed="rId5"/>
            <a:stretch>
              <a:fillRect l="0" t="0" r="0" b="0"/>
            </a:stretch>
          </a:blipFill>
        </p:spPr>
      </p:sp>
      <p:sp>
        <p:nvSpPr>
          <p:cNvPr name="Freeform 20" id="20"/>
          <p:cNvSpPr/>
          <p:nvPr/>
        </p:nvSpPr>
        <p:spPr>
          <a:xfrm flipH="false" flipV="false" rot="-5400000">
            <a:off x="7938499" y="3325751"/>
            <a:ext cx="2458790" cy="2758811"/>
          </a:xfrm>
          <a:custGeom>
            <a:avLst/>
            <a:gdLst/>
            <a:ahLst/>
            <a:cxnLst/>
            <a:rect r="r" b="b" t="t" l="l"/>
            <a:pathLst>
              <a:path h="2758811" w="2458790">
                <a:moveTo>
                  <a:pt x="0" y="0"/>
                </a:moveTo>
                <a:lnTo>
                  <a:pt x="2458790" y="0"/>
                </a:lnTo>
                <a:lnTo>
                  <a:pt x="2458790" y="2758810"/>
                </a:lnTo>
                <a:lnTo>
                  <a:pt x="0" y="2758810"/>
                </a:lnTo>
                <a:lnTo>
                  <a:pt x="0" y="0"/>
                </a:lnTo>
                <a:close/>
              </a:path>
            </a:pathLst>
          </a:custGeom>
          <a:blipFill>
            <a:blip r:embed="rId6"/>
            <a:stretch>
              <a:fillRect l="0" t="0" r="0" b="0"/>
            </a:stretch>
          </a:blipFill>
        </p:spPr>
      </p:sp>
      <p:sp>
        <p:nvSpPr>
          <p:cNvPr name="Freeform 21" id="21"/>
          <p:cNvSpPr/>
          <p:nvPr/>
        </p:nvSpPr>
        <p:spPr>
          <a:xfrm flipH="false" flipV="false" rot="0">
            <a:off x="13243942" y="3399561"/>
            <a:ext cx="2166485" cy="2607719"/>
          </a:xfrm>
          <a:custGeom>
            <a:avLst/>
            <a:gdLst/>
            <a:ahLst/>
            <a:cxnLst/>
            <a:rect r="r" b="b" t="t" l="l"/>
            <a:pathLst>
              <a:path h="2607719" w="2166485">
                <a:moveTo>
                  <a:pt x="0" y="0"/>
                </a:moveTo>
                <a:lnTo>
                  <a:pt x="2166485" y="0"/>
                </a:lnTo>
                <a:lnTo>
                  <a:pt x="2166485" y="2607719"/>
                </a:lnTo>
                <a:lnTo>
                  <a:pt x="0" y="2607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4950079" y="9806001"/>
            <a:ext cx="2888421" cy="199031"/>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05</a:t>
            </a:r>
          </a:p>
        </p:txBody>
      </p:sp>
      <p:sp>
        <p:nvSpPr>
          <p:cNvPr name="TextBox 23" id="23"/>
          <p:cNvSpPr txBox="true"/>
          <p:nvPr/>
        </p:nvSpPr>
        <p:spPr>
          <a:xfrm rot="-18144">
            <a:off x="1518389" y="941598"/>
            <a:ext cx="28616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타겟 유저</a:t>
            </a:r>
          </a:p>
        </p:txBody>
      </p:sp>
      <p:sp>
        <p:nvSpPr>
          <p:cNvPr name="TextBox 24" id="24"/>
          <p:cNvSpPr txBox="true"/>
          <p:nvPr/>
        </p:nvSpPr>
        <p:spPr>
          <a:xfrm rot="0">
            <a:off x="2704808" y="7597094"/>
            <a:ext cx="260758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"내 선택이 곧 서사가 되는</a:t>
            </a:r>
          </a:p>
          <a:p>
            <a:pPr algn="ctr">
              <a:lnSpc>
                <a:spcPts val="3069"/>
              </a:lnSpc>
            </a:pPr>
            <a:r>
              <a:rPr lang="en-US" sz="2032" spc="-71">
                <a:solidFill>
                  <a:srgbClr val="222222">
                    <a:alpha val="61961"/>
                  </a:srgbClr>
                </a:solidFill>
                <a:latin typeface="JASO Sans"/>
                <a:ea typeface="JASO Sans"/>
                <a:cs typeface="JASO Sans"/>
                <a:sym typeface="JASO Sans"/>
              </a:rPr>
              <a:t>무한한 자유도의 모험"</a:t>
            </a:r>
          </a:p>
        </p:txBody>
      </p:sp>
      <p:sp>
        <p:nvSpPr>
          <p:cNvPr name="TextBox 25" id="25"/>
          <p:cNvSpPr txBox="true"/>
          <p:nvPr/>
        </p:nvSpPr>
        <p:spPr>
          <a:xfrm rot="0">
            <a:off x="7703921" y="7597094"/>
            <a:ext cx="288015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"복잡한 세계관 설정도</a:t>
            </a:r>
          </a:p>
          <a:p>
            <a:pPr algn="ctr">
              <a:lnSpc>
                <a:spcPts val="3069"/>
              </a:lnSpc>
            </a:pPr>
            <a:r>
              <a:rPr lang="en-US" sz="2032" spc="-71">
                <a:solidFill>
                  <a:srgbClr val="222222">
                    <a:alpha val="61961"/>
                  </a:srgbClr>
                </a:solidFill>
                <a:latin typeface="JASO Sans"/>
                <a:ea typeface="JASO Sans"/>
                <a:cs typeface="JASO Sans"/>
                <a:sym typeface="JASO Sans"/>
              </a:rPr>
              <a:t>클릭 몇 번으로 손쉽게 구축"</a:t>
            </a:r>
          </a:p>
        </p:txBody>
      </p:sp>
      <p:sp>
        <p:nvSpPr>
          <p:cNvPr name="TextBox 26" id="26"/>
          <p:cNvSpPr txBox="true"/>
          <p:nvPr/>
        </p:nvSpPr>
        <p:spPr>
          <a:xfrm rot="0">
            <a:off x="12810917" y="7597094"/>
            <a:ext cx="30325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"AI와 협업하여 막힘없이</a:t>
            </a:r>
          </a:p>
          <a:p>
            <a:pPr algn="ctr">
              <a:lnSpc>
                <a:spcPts val="3069"/>
              </a:lnSpc>
            </a:pPr>
            <a:r>
              <a:rPr lang="en-US" sz="2032" spc="-71">
                <a:solidFill>
                  <a:srgbClr val="222222">
                    <a:alpha val="61961"/>
                  </a:srgbClr>
                </a:solidFill>
                <a:latin typeface="JASO Sans"/>
                <a:ea typeface="JASO Sans"/>
                <a:cs typeface="JASO Sans"/>
                <a:sym typeface="JASO Sans"/>
              </a:rPr>
              <a:t>쏟아내는 인터랙티브 스토리"</a:t>
            </a:r>
          </a:p>
        </p:txBody>
      </p:sp>
      <p:sp>
        <p:nvSpPr>
          <p:cNvPr name="TextBox 27" id="27"/>
          <p:cNvSpPr txBox="true"/>
          <p:nvPr/>
        </p:nvSpPr>
        <p:spPr>
          <a:xfrm rot="-18144">
            <a:off x="2938281" y="6223029"/>
            <a:ext cx="2140744"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플레이어</a:t>
            </a:r>
          </a:p>
          <a:p>
            <a:pPr algn="ctr" marL="0" indent="0" lvl="0">
              <a:lnSpc>
                <a:spcPts val="4599"/>
              </a:lnSpc>
            </a:pPr>
            <a:r>
              <a:rPr lang="en-US" b="true" sz="3999" spc="-87">
                <a:solidFill>
                  <a:srgbClr val="222222"/>
                </a:solidFill>
                <a:latin typeface="JASO Sans Bold"/>
                <a:ea typeface="JASO Sans Bold"/>
                <a:cs typeface="JASO Sans Bold"/>
                <a:sym typeface="JASO Sans Bold"/>
              </a:rPr>
              <a:t>(Player)</a:t>
            </a:r>
          </a:p>
        </p:txBody>
      </p:sp>
      <p:sp>
        <p:nvSpPr>
          <p:cNvPr name="TextBox 28" id="28"/>
          <p:cNvSpPr txBox="true"/>
          <p:nvPr/>
        </p:nvSpPr>
        <p:spPr>
          <a:xfrm rot="-18144">
            <a:off x="8012003" y="6222703"/>
            <a:ext cx="2264094"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빌더</a:t>
            </a:r>
          </a:p>
          <a:p>
            <a:pPr algn="ctr" marL="0" indent="0" lvl="0">
              <a:lnSpc>
                <a:spcPts val="4599"/>
              </a:lnSpc>
            </a:pPr>
            <a:r>
              <a:rPr lang="en-US" b="true" sz="3999" spc="-87">
                <a:solidFill>
                  <a:srgbClr val="222222"/>
                </a:solidFill>
                <a:latin typeface="JASO Sans Bold"/>
                <a:ea typeface="JASO Sans Bold"/>
                <a:cs typeface="JASO Sans Bold"/>
                <a:sym typeface="JASO Sans Bold"/>
              </a:rPr>
              <a:t>(Builder)</a:t>
            </a:r>
          </a:p>
        </p:txBody>
      </p:sp>
      <p:sp>
        <p:nvSpPr>
          <p:cNvPr name="TextBox 29" id="29"/>
          <p:cNvSpPr txBox="true"/>
          <p:nvPr/>
        </p:nvSpPr>
        <p:spPr>
          <a:xfrm rot="-18144">
            <a:off x="12556914" y="6219334"/>
            <a:ext cx="3540641"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작가</a:t>
            </a:r>
          </a:p>
          <a:p>
            <a:pPr algn="ctr" marL="0" indent="0" lvl="0">
              <a:lnSpc>
                <a:spcPts val="4599"/>
              </a:lnSpc>
            </a:pPr>
            <a:r>
              <a:rPr lang="en-US" b="true" sz="3999" spc="-87">
                <a:solidFill>
                  <a:srgbClr val="222222"/>
                </a:solidFill>
                <a:latin typeface="JASO Sans Bold"/>
                <a:ea typeface="JASO Sans Bold"/>
                <a:cs typeface="JASO Sans Bold"/>
                <a:sym typeface="JASO Sans Bold"/>
              </a:rPr>
              <a:t>(Story Writer)</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6455445" y="2759837"/>
            <a:ext cx="5410352" cy="671587"/>
            <a:chOff x="0" y="0"/>
            <a:chExt cx="1424949" cy="176879"/>
          </a:xfrm>
        </p:grpSpPr>
        <p:sp>
          <p:nvSpPr>
            <p:cNvPr name="Freeform 11" id="11"/>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12" id="12"/>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민감 정보 환경 변수 격리 (서버)</a:t>
              </a:r>
            </a:p>
          </p:txBody>
        </p:sp>
      </p:grpSp>
      <p:grpSp>
        <p:nvGrpSpPr>
          <p:cNvPr name="Group 13" id="13"/>
          <p:cNvGrpSpPr/>
          <p:nvPr/>
        </p:nvGrpSpPr>
        <p:grpSpPr>
          <a:xfrm rot="0">
            <a:off x="6470837" y="3739288"/>
            <a:ext cx="5394960" cy="5604737"/>
            <a:chOff x="0" y="0"/>
            <a:chExt cx="1420895" cy="1476145"/>
          </a:xfrm>
        </p:grpSpPr>
        <p:sp>
          <p:nvSpPr>
            <p:cNvPr name="Freeform 14" id="14"/>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5" id="15"/>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sp>
        <p:nvSpPr>
          <p:cNvPr name="Freeform 16" id="16"/>
          <p:cNvSpPr/>
          <p:nvPr/>
        </p:nvSpPr>
        <p:spPr>
          <a:xfrm flipH="false" flipV="false" rot="0">
            <a:off x="7610275" y="4084610"/>
            <a:ext cx="2429376" cy="2527309"/>
          </a:xfrm>
          <a:custGeom>
            <a:avLst/>
            <a:gdLst/>
            <a:ahLst/>
            <a:cxnLst/>
            <a:rect r="r" b="b" t="t" l="l"/>
            <a:pathLst>
              <a:path h="2527309" w="2429376">
                <a:moveTo>
                  <a:pt x="0" y="0"/>
                </a:moveTo>
                <a:lnTo>
                  <a:pt x="2429375" y="0"/>
                </a:lnTo>
                <a:lnTo>
                  <a:pt x="2429375" y="2527309"/>
                </a:lnTo>
                <a:lnTo>
                  <a:pt x="0" y="2527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685281" y="5074235"/>
            <a:ext cx="1353697" cy="1467422"/>
          </a:xfrm>
          <a:custGeom>
            <a:avLst/>
            <a:gdLst/>
            <a:ahLst/>
            <a:cxnLst/>
            <a:rect r="r" b="b" t="t" l="l"/>
            <a:pathLst>
              <a:path h="1467422" w="1353697">
                <a:moveTo>
                  <a:pt x="0" y="0"/>
                </a:moveTo>
                <a:lnTo>
                  <a:pt x="1353697" y="0"/>
                </a:lnTo>
                <a:lnTo>
                  <a:pt x="1353697" y="1467422"/>
                </a:lnTo>
                <a:lnTo>
                  <a:pt x="0" y="1467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495472" y="8688932"/>
            <a:ext cx="508330" cy="481643"/>
          </a:xfrm>
          <a:custGeom>
            <a:avLst/>
            <a:gdLst/>
            <a:ahLst/>
            <a:cxnLst/>
            <a:rect r="r" b="b" t="t" l="l"/>
            <a:pathLst>
              <a:path h="481643" w="508330">
                <a:moveTo>
                  <a:pt x="0" y="0"/>
                </a:moveTo>
                <a:lnTo>
                  <a:pt x="508330" y="0"/>
                </a:lnTo>
                <a:lnTo>
                  <a:pt x="508330" y="481643"/>
                </a:lnTo>
                <a:lnTo>
                  <a:pt x="0" y="481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2256322" y="3739288"/>
            <a:ext cx="5394960" cy="5604737"/>
            <a:chOff x="0" y="0"/>
            <a:chExt cx="1420895" cy="1476145"/>
          </a:xfrm>
        </p:grpSpPr>
        <p:sp>
          <p:nvSpPr>
            <p:cNvPr name="Freeform 20" id="20"/>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21" id="21"/>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grpSp>
        <p:nvGrpSpPr>
          <p:cNvPr name="Group 22" id="22"/>
          <p:cNvGrpSpPr/>
          <p:nvPr/>
        </p:nvGrpSpPr>
        <p:grpSpPr>
          <a:xfrm rot="0">
            <a:off x="685353" y="3739288"/>
            <a:ext cx="5394960" cy="5604737"/>
            <a:chOff x="0" y="0"/>
            <a:chExt cx="1420895" cy="1476145"/>
          </a:xfrm>
        </p:grpSpPr>
        <p:sp>
          <p:nvSpPr>
            <p:cNvPr name="Freeform 23" id="23"/>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24" id="24"/>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sp>
        <p:nvSpPr>
          <p:cNvPr name="AutoShape 25" id="25"/>
          <p:cNvSpPr/>
          <p:nvPr/>
        </p:nvSpPr>
        <p:spPr>
          <a:xfrm>
            <a:off x="6727421" y="728415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26" id="26"/>
          <p:cNvSpPr/>
          <p:nvPr/>
        </p:nvSpPr>
        <p:spPr>
          <a:xfrm flipH="false" flipV="false" rot="0">
            <a:off x="1897380" y="4102368"/>
            <a:ext cx="2658807" cy="2682277"/>
          </a:xfrm>
          <a:custGeom>
            <a:avLst/>
            <a:gdLst/>
            <a:ahLst/>
            <a:cxnLst/>
            <a:rect r="r" b="b" t="t" l="l"/>
            <a:pathLst>
              <a:path h="2682277" w="2658807">
                <a:moveTo>
                  <a:pt x="0" y="0"/>
                </a:moveTo>
                <a:lnTo>
                  <a:pt x="2658806" y="0"/>
                </a:lnTo>
                <a:lnTo>
                  <a:pt x="2658806" y="2682276"/>
                </a:lnTo>
                <a:lnTo>
                  <a:pt x="0" y="268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3731238" y="5597188"/>
            <a:ext cx="1187457" cy="1187457"/>
          </a:xfrm>
          <a:custGeom>
            <a:avLst/>
            <a:gdLst/>
            <a:ahLst/>
            <a:cxnLst/>
            <a:rect r="r" b="b" t="t" l="l"/>
            <a:pathLst>
              <a:path h="1187457" w="1187457">
                <a:moveTo>
                  <a:pt x="0" y="0"/>
                </a:moveTo>
                <a:lnTo>
                  <a:pt x="1187456" y="0"/>
                </a:lnTo>
                <a:lnTo>
                  <a:pt x="1187456" y="1187456"/>
                </a:lnTo>
                <a:lnTo>
                  <a:pt x="0" y="11874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599247" y="8750683"/>
            <a:ext cx="656295" cy="297123"/>
          </a:xfrm>
          <a:custGeom>
            <a:avLst/>
            <a:gdLst/>
            <a:ahLst/>
            <a:cxnLst/>
            <a:rect r="r" b="b" t="t" l="l"/>
            <a:pathLst>
              <a:path h="297123" w="656295">
                <a:moveTo>
                  <a:pt x="0" y="0"/>
                </a:moveTo>
                <a:lnTo>
                  <a:pt x="656295" y="0"/>
                </a:lnTo>
                <a:lnTo>
                  <a:pt x="656295" y="297123"/>
                </a:lnTo>
                <a:lnTo>
                  <a:pt x="0" y="2971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9" id="29"/>
          <p:cNvGrpSpPr/>
          <p:nvPr/>
        </p:nvGrpSpPr>
        <p:grpSpPr>
          <a:xfrm rot="0">
            <a:off x="654568" y="2759837"/>
            <a:ext cx="5410352" cy="671587"/>
            <a:chOff x="0" y="0"/>
            <a:chExt cx="1424949" cy="176879"/>
          </a:xfrm>
        </p:grpSpPr>
        <p:sp>
          <p:nvSpPr>
            <p:cNvPr name="Freeform 30" id="30"/>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31" id="31"/>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DDoS 방어 및 DNS 보호(네트워크)</a:t>
              </a:r>
            </a:p>
          </p:txBody>
        </p:sp>
      </p:grpSp>
      <p:sp>
        <p:nvSpPr>
          <p:cNvPr name="AutoShape 32" id="32"/>
          <p:cNvSpPr/>
          <p:nvPr/>
        </p:nvSpPr>
        <p:spPr>
          <a:xfrm>
            <a:off x="941346" y="730320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33" id="33"/>
          <p:cNvSpPr/>
          <p:nvPr/>
        </p:nvSpPr>
        <p:spPr>
          <a:xfrm flipH="false" flipV="false" rot="0">
            <a:off x="12658930" y="4783403"/>
            <a:ext cx="2026034" cy="2049086"/>
          </a:xfrm>
          <a:custGeom>
            <a:avLst/>
            <a:gdLst/>
            <a:ahLst/>
            <a:cxnLst/>
            <a:rect r="r" b="b" t="t" l="l"/>
            <a:pathLst>
              <a:path h="2049086" w="2026034">
                <a:moveTo>
                  <a:pt x="0" y="0"/>
                </a:moveTo>
                <a:lnTo>
                  <a:pt x="2026034" y="0"/>
                </a:lnTo>
                <a:lnTo>
                  <a:pt x="2026034" y="2049086"/>
                </a:lnTo>
                <a:lnTo>
                  <a:pt x="0" y="20490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5946130" y="5466443"/>
            <a:ext cx="896319" cy="488901"/>
          </a:xfrm>
          <a:custGeom>
            <a:avLst/>
            <a:gdLst/>
            <a:ahLst/>
            <a:cxnLst/>
            <a:rect r="r" b="b" t="t" l="l"/>
            <a:pathLst>
              <a:path h="488901" w="896319">
                <a:moveTo>
                  <a:pt x="0" y="0"/>
                </a:moveTo>
                <a:lnTo>
                  <a:pt x="896318" y="0"/>
                </a:lnTo>
                <a:lnTo>
                  <a:pt x="896318" y="488901"/>
                </a:lnTo>
                <a:lnTo>
                  <a:pt x="0" y="4889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0">
            <a:off x="15679719" y="5977202"/>
            <a:ext cx="1429141" cy="887854"/>
          </a:xfrm>
          <a:custGeom>
            <a:avLst/>
            <a:gdLst/>
            <a:ahLst/>
            <a:cxnLst/>
            <a:rect r="r" b="b" t="t" l="l"/>
            <a:pathLst>
              <a:path h="887854" w="1429141">
                <a:moveTo>
                  <a:pt x="0" y="0"/>
                </a:moveTo>
                <a:lnTo>
                  <a:pt x="1429140" y="0"/>
                </a:lnTo>
                <a:lnTo>
                  <a:pt x="1429140" y="887853"/>
                </a:lnTo>
                <a:lnTo>
                  <a:pt x="0" y="88785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6" id="36"/>
          <p:cNvSpPr/>
          <p:nvPr/>
        </p:nvSpPr>
        <p:spPr>
          <a:xfrm flipH="false" flipV="false" rot="0">
            <a:off x="15318331" y="3957992"/>
            <a:ext cx="912219" cy="912219"/>
          </a:xfrm>
          <a:custGeom>
            <a:avLst/>
            <a:gdLst/>
            <a:ahLst/>
            <a:cxnLst/>
            <a:rect r="r" b="b" t="t" l="l"/>
            <a:pathLst>
              <a:path h="912219" w="912219">
                <a:moveTo>
                  <a:pt x="0" y="0"/>
                </a:moveTo>
                <a:lnTo>
                  <a:pt x="912219" y="0"/>
                </a:lnTo>
                <a:lnTo>
                  <a:pt x="912219" y="912219"/>
                </a:lnTo>
                <a:lnTo>
                  <a:pt x="0" y="912219"/>
                </a:lnTo>
                <a:lnTo>
                  <a:pt x="0" y="0"/>
                </a:lnTo>
                <a:close/>
              </a:path>
            </a:pathLst>
          </a:custGeom>
          <a:blipFill>
            <a:blip r:embed="rId22"/>
            <a:stretch>
              <a:fillRect l="0" t="0" r="0" b="0"/>
            </a:stretch>
          </a:blipFill>
        </p:spPr>
      </p:sp>
      <p:sp>
        <p:nvSpPr>
          <p:cNvPr name="Freeform 37" id="37"/>
          <p:cNvSpPr/>
          <p:nvPr/>
        </p:nvSpPr>
        <p:spPr>
          <a:xfrm flipH="false" flipV="false" rot="0">
            <a:off x="16394289" y="4102368"/>
            <a:ext cx="714570" cy="714570"/>
          </a:xfrm>
          <a:custGeom>
            <a:avLst/>
            <a:gdLst/>
            <a:ahLst/>
            <a:cxnLst/>
            <a:rect r="r" b="b" t="t" l="l"/>
            <a:pathLst>
              <a:path h="714570" w="714570">
                <a:moveTo>
                  <a:pt x="0" y="0"/>
                </a:moveTo>
                <a:lnTo>
                  <a:pt x="714570" y="0"/>
                </a:lnTo>
                <a:lnTo>
                  <a:pt x="714570" y="714570"/>
                </a:lnTo>
                <a:lnTo>
                  <a:pt x="0" y="714570"/>
                </a:lnTo>
                <a:lnTo>
                  <a:pt x="0" y="0"/>
                </a:lnTo>
                <a:close/>
              </a:path>
            </a:pathLst>
          </a:custGeom>
          <a:blipFill>
            <a:blip r:embed="rId23"/>
            <a:stretch>
              <a:fillRect l="0" t="0" r="0" b="0"/>
            </a:stretch>
          </a:blipFill>
        </p:spPr>
      </p:sp>
      <p:grpSp>
        <p:nvGrpSpPr>
          <p:cNvPr name="Group 38" id="38"/>
          <p:cNvGrpSpPr/>
          <p:nvPr/>
        </p:nvGrpSpPr>
        <p:grpSpPr>
          <a:xfrm rot="-1514559">
            <a:off x="14642784" y="4410615"/>
            <a:ext cx="714818" cy="511887"/>
            <a:chOff x="0" y="0"/>
            <a:chExt cx="945686" cy="677213"/>
          </a:xfrm>
        </p:grpSpPr>
        <p:sp>
          <p:nvSpPr>
            <p:cNvPr name="Freeform 39" id="39"/>
            <p:cNvSpPr/>
            <p:nvPr/>
          </p:nvSpPr>
          <p:spPr>
            <a:xfrm flipH="false" flipV="false" rot="0">
              <a:off x="0" y="0"/>
              <a:ext cx="945686" cy="677213"/>
            </a:xfrm>
            <a:custGeom>
              <a:avLst/>
              <a:gdLst/>
              <a:ahLst/>
              <a:cxnLst/>
              <a:rect r="r" b="b" t="t" l="l"/>
              <a:pathLst>
                <a:path h="677213" w="945686">
                  <a:moveTo>
                    <a:pt x="945686" y="338607"/>
                  </a:moveTo>
                  <a:lnTo>
                    <a:pt x="539286" y="0"/>
                  </a:lnTo>
                  <a:lnTo>
                    <a:pt x="539286" y="203200"/>
                  </a:lnTo>
                  <a:lnTo>
                    <a:pt x="0" y="203200"/>
                  </a:lnTo>
                  <a:lnTo>
                    <a:pt x="0" y="474013"/>
                  </a:lnTo>
                  <a:lnTo>
                    <a:pt x="539286" y="474013"/>
                  </a:lnTo>
                  <a:lnTo>
                    <a:pt x="539286" y="677213"/>
                  </a:lnTo>
                  <a:lnTo>
                    <a:pt x="945686" y="338607"/>
                  </a:lnTo>
                  <a:close/>
                </a:path>
              </a:pathLst>
            </a:custGeom>
            <a:solidFill>
              <a:srgbClr val="FF3131"/>
            </a:solidFill>
          </p:spPr>
        </p:sp>
        <p:sp>
          <p:nvSpPr>
            <p:cNvPr name="TextBox 40" id="40"/>
            <p:cNvSpPr txBox="true"/>
            <p:nvPr/>
          </p:nvSpPr>
          <p:spPr>
            <a:xfrm>
              <a:off x="0" y="136525"/>
              <a:ext cx="844086" cy="337488"/>
            </a:xfrm>
            <a:prstGeom prst="rect">
              <a:avLst/>
            </a:prstGeom>
          </p:spPr>
          <p:txBody>
            <a:bodyPr anchor="ctr" rtlCol="false" tIns="50800" lIns="50800" bIns="50800" rIns="50800"/>
            <a:lstStyle/>
            <a:p>
              <a:pPr algn="ctr">
                <a:lnSpc>
                  <a:spcPts val="3069"/>
                </a:lnSpc>
              </a:pPr>
            </a:p>
          </p:txBody>
        </p:sp>
      </p:grpSp>
      <p:grpSp>
        <p:nvGrpSpPr>
          <p:cNvPr name="Group 41" id="41"/>
          <p:cNvGrpSpPr/>
          <p:nvPr/>
        </p:nvGrpSpPr>
        <p:grpSpPr>
          <a:xfrm rot="9324027">
            <a:off x="14538453" y="4893092"/>
            <a:ext cx="1244436" cy="715715"/>
            <a:chOff x="0" y="0"/>
            <a:chExt cx="1177491" cy="677213"/>
          </a:xfrm>
        </p:grpSpPr>
        <p:sp>
          <p:nvSpPr>
            <p:cNvPr name="Freeform 42" id="42"/>
            <p:cNvSpPr/>
            <p:nvPr/>
          </p:nvSpPr>
          <p:spPr>
            <a:xfrm flipH="false" flipV="false" rot="0">
              <a:off x="0" y="0"/>
              <a:ext cx="1177491" cy="677213"/>
            </a:xfrm>
            <a:custGeom>
              <a:avLst/>
              <a:gdLst/>
              <a:ahLst/>
              <a:cxnLst/>
              <a:rect r="r" b="b" t="t" l="l"/>
              <a:pathLst>
                <a:path h="677213" w="1177491">
                  <a:moveTo>
                    <a:pt x="1177491" y="338607"/>
                  </a:moveTo>
                  <a:lnTo>
                    <a:pt x="771091" y="0"/>
                  </a:lnTo>
                  <a:lnTo>
                    <a:pt x="771091" y="203200"/>
                  </a:lnTo>
                  <a:lnTo>
                    <a:pt x="0" y="203200"/>
                  </a:lnTo>
                  <a:lnTo>
                    <a:pt x="0" y="474013"/>
                  </a:lnTo>
                  <a:lnTo>
                    <a:pt x="771091" y="474013"/>
                  </a:lnTo>
                  <a:lnTo>
                    <a:pt x="771091" y="677213"/>
                  </a:lnTo>
                  <a:lnTo>
                    <a:pt x="1177491" y="338607"/>
                  </a:lnTo>
                  <a:close/>
                </a:path>
              </a:pathLst>
            </a:custGeom>
            <a:solidFill>
              <a:srgbClr val="FF3131"/>
            </a:solidFill>
          </p:spPr>
        </p:sp>
        <p:sp>
          <p:nvSpPr>
            <p:cNvPr name="TextBox 43" id="43"/>
            <p:cNvSpPr txBox="true"/>
            <p:nvPr/>
          </p:nvSpPr>
          <p:spPr>
            <a:xfrm>
              <a:off x="0" y="136525"/>
              <a:ext cx="1075891" cy="337488"/>
            </a:xfrm>
            <a:prstGeom prst="rect">
              <a:avLst/>
            </a:prstGeom>
          </p:spPr>
          <p:txBody>
            <a:bodyPr anchor="ctr" rtlCol="false" tIns="50800" lIns="50800" bIns="50800" rIns="50800"/>
            <a:lstStyle/>
            <a:p>
              <a:pPr algn="ctr">
                <a:lnSpc>
                  <a:spcPts val="3069"/>
                </a:lnSpc>
              </a:pPr>
            </a:p>
          </p:txBody>
        </p:sp>
      </p:grpSp>
      <p:grpSp>
        <p:nvGrpSpPr>
          <p:cNvPr name="Group 44" id="44"/>
          <p:cNvGrpSpPr/>
          <p:nvPr/>
        </p:nvGrpSpPr>
        <p:grpSpPr>
          <a:xfrm rot="-119805">
            <a:off x="14458111" y="5973345"/>
            <a:ext cx="1045717" cy="715715"/>
            <a:chOff x="0" y="0"/>
            <a:chExt cx="989462" cy="677213"/>
          </a:xfrm>
        </p:grpSpPr>
        <p:sp>
          <p:nvSpPr>
            <p:cNvPr name="Freeform 45" id="45"/>
            <p:cNvSpPr/>
            <p:nvPr/>
          </p:nvSpPr>
          <p:spPr>
            <a:xfrm flipH="false" flipV="false" rot="0">
              <a:off x="0" y="0"/>
              <a:ext cx="989462" cy="677213"/>
            </a:xfrm>
            <a:custGeom>
              <a:avLst/>
              <a:gdLst/>
              <a:ahLst/>
              <a:cxnLst/>
              <a:rect r="r" b="b" t="t" l="l"/>
              <a:pathLst>
                <a:path h="677213" w="989462">
                  <a:moveTo>
                    <a:pt x="989462" y="338607"/>
                  </a:moveTo>
                  <a:lnTo>
                    <a:pt x="583062" y="0"/>
                  </a:lnTo>
                  <a:lnTo>
                    <a:pt x="583062" y="203200"/>
                  </a:lnTo>
                  <a:lnTo>
                    <a:pt x="0" y="203200"/>
                  </a:lnTo>
                  <a:lnTo>
                    <a:pt x="0" y="474013"/>
                  </a:lnTo>
                  <a:lnTo>
                    <a:pt x="583062" y="474013"/>
                  </a:lnTo>
                  <a:lnTo>
                    <a:pt x="583062" y="677213"/>
                  </a:lnTo>
                  <a:lnTo>
                    <a:pt x="989462" y="338607"/>
                  </a:lnTo>
                  <a:close/>
                </a:path>
              </a:pathLst>
            </a:custGeom>
            <a:solidFill>
              <a:srgbClr val="FF3131"/>
            </a:solidFill>
          </p:spPr>
        </p:sp>
        <p:sp>
          <p:nvSpPr>
            <p:cNvPr name="TextBox 46" id="46"/>
            <p:cNvSpPr txBox="true"/>
            <p:nvPr/>
          </p:nvSpPr>
          <p:spPr>
            <a:xfrm>
              <a:off x="0" y="136525"/>
              <a:ext cx="887862" cy="337488"/>
            </a:xfrm>
            <a:prstGeom prst="rect">
              <a:avLst/>
            </a:prstGeom>
          </p:spPr>
          <p:txBody>
            <a:bodyPr anchor="ctr" rtlCol="false" tIns="50800" lIns="50800" bIns="50800" rIns="50800"/>
            <a:lstStyle/>
            <a:p>
              <a:pPr algn="ctr">
                <a:lnSpc>
                  <a:spcPts val="3069"/>
                </a:lnSpc>
              </a:pPr>
            </a:p>
          </p:txBody>
        </p:sp>
      </p:grpSp>
      <p:sp>
        <p:nvSpPr>
          <p:cNvPr name="Freeform 47" id="47"/>
          <p:cNvSpPr/>
          <p:nvPr/>
        </p:nvSpPr>
        <p:spPr>
          <a:xfrm flipH="false" flipV="false" rot="0">
            <a:off x="13432292" y="8655879"/>
            <a:ext cx="479310" cy="514696"/>
          </a:xfrm>
          <a:custGeom>
            <a:avLst/>
            <a:gdLst/>
            <a:ahLst/>
            <a:cxnLst/>
            <a:rect r="r" b="b" t="t" l="l"/>
            <a:pathLst>
              <a:path h="514696" w="479310">
                <a:moveTo>
                  <a:pt x="0" y="0"/>
                </a:moveTo>
                <a:lnTo>
                  <a:pt x="479310" y="0"/>
                </a:lnTo>
                <a:lnTo>
                  <a:pt x="479310" y="514696"/>
                </a:lnTo>
                <a:lnTo>
                  <a:pt x="0" y="51469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8" id="48"/>
          <p:cNvSpPr txBox="true"/>
          <p:nvPr/>
        </p:nvSpPr>
        <p:spPr>
          <a:xfrm rot="-18144">
            <a:off x="1518383" y="939187"/>
            <a:ext cx="37750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보안 및 인증</a:t>
            </a:r>
          </a:p>
        </p:txBody>
      </p:sp>
      <p:sp>
        <p:nvSpPr>
          <p:cNvPr name="TextBox 49" id="4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50</a:t>
            </a:r>
          </a:p>
        </p:txBody>
      </p:sp>
      <p:sp>
        <p:nvSpPr>
          <p:cNvPr name="TextBox 50" id="50"/>
          <p:cNvSpPr txBox="true"/>
          <p:nvPr/>
        </p:nvSpPr>
        <p:spPr>
          <a:xfrm rot="0">
            <a:off x="7495472" y="7411914"/>
            <a:ext cx="3621048"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API 키(Gemini,DB등)를 </a:t>
            </a:r>
          </a:p>
          <a:p>
            <a:pPr algn="ctr">
              <a:lnSpc>
                <a:spcPts val="3359"/>
              </a:lnSpc>
            </a:pPr>
            <a:r>
              <a:rPr lang="en-US" sz="2400" b="true">
                <a:solidFill>
                  <a:srgbClr val="000000"/>
                </a:solidFill>
                <a:latin typeface="Noto Sans Kr Bold"/>
                <a:ea typeface="Noto Sans Kr Bold"/>
                <a:cs typeface="Noto Sans Kr Bold"/>
                <a:sym typeface="Noto Sans Kr Bold"/>
              </a:rPr>
              <a:t>소스 코드에서 완전 분리하여</a:t>
            </a:r>
          </a:p>
          <a:p>
            <a:pPr algn="ctr">
              <a:lnSpc>
                <a:spcPts val="3359"/>
              </a:lnSpc>
            </a:pPr>
            <a:r>
              <a:rPr lang="en-US" sz="2400" b="true">
                <a:solidFill>
                  <a:srgbClr val="000000"/>
                </a:solidFill>
                <a:latin typeface="Noto Sans Kr Bold"/>
                <a:ea typeface="Noto Sans Kr Bold"/>
                <a:cs typeface="Noto Sans Kr Bold"/>
                <a:sym typeface="Noto Sans Kr Bold"/>
              </a:rPr>
              <a:t>실서비스 보안 강화</a:t>
            </a:r>
          </a:p>
        </p:txBody>
      </p:sp>
      <p:sp>
        <p:nvSpPr>
          <p:cNvPr name="TextBox 51" id="51"/>
          <p:cNvSpPr txBox="true"/>
          <p:nvPr/>
        </p:nvSpPr>
        <p:spPr>
          <a:xfrm rot="0">
            <a:off x="9576186" y="6455067"/>
            <a:ext cx="1462792" cy="714788"/>
          </a:xfrm>
          <a:prstGeom prst="rect">
            <a:avLst/>
          </a:prstGeom>
        </p:spPr>
        <p:txBody>
          <a:bodyPr anchor="t" rtlCol="false" tIns="0" lIns="0" bIns="0" rIns="0">
            <a:spAutoFit/>
          </a:bodyPr>
          <a:lstStyle/>
          <a:p>
            <a:pPr algn="ctr">
              <a:lnSpc>
                <a:spcPts val="2884"/>
              </a:lnSpc>
            </a:pPr>
            <a:r>
              <a:rPr lang="en-US" sz="2060">
                <a:solidFill>
                  <a:srgbClr val="000000"/>
                </a:solidFill>
                <a:latin typeface="Noto Sans Kr"/>
                <a:ea typeface="Noto Sans Kr"/>
                <a:cs typeface="Noto Sans Kr"/>
                <a:sym typeface="Noto Sans Kr"/>
              </a:rPr>
              <a:t>railway.json</a:t>
            </a:r>
          </a:p>
          <a:p>
            <a:pPr algn="ctr">
              <a:lnSpc>
                <a:spcPts val="2884"/>
              </a:lnSpc>
            </a:pPr>
            <a:r>
              <a:rPr lang="en-US" sz="2060">
                <a:solidFill>
                  <a:srgbClr val="000000"/>
                </a:solidFill>
                <a:latin typeface="Noto Sans Kr"/>
                <a:ea typeface="Noto Sans Kr"/>
                <a:cs typeface="Noto Sans Kr"/>
                <a:sym typeface="Noto Sans Kr"/>
              </a:rPr>
              <a:t>Procfile</a:t>
            </a:r>
          </a:p>
        </p:txBody>
      </p:sp>
      <p:sp>
        <p:nvSpPr>
          <p:cNvPr name="TextBox 52" id="52"/>
          <p:cNvSpPr txBox="true"/>
          <p:nvPr/>
        </p:nvSpPr>
        <p:spPr>
          <a:xfrm rot="0">
            <a:off x="8118102" y="8703504"/>
            <a:ext cx="2756148"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railway 내 variables</a:t>
            </a:r>
          </a:p>
        </p:txBody>
      </p:sp>
      <p:sp>
        <p:nvSpPr>
          <p:cNvPr name="TextBox 53" id="53"/>
          <p:cNvSpPr txBox="true"/>
          <p:nvPr/>
        </p:nvSpPr>
        <p:spPr>
          <a:xfrm rot="0">
            <a:off x="1470027" y="7444967"/>
            <a:ext cx="3985974"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Cloudflare 네임서버 이전으로</a:t>
            </a:r>
          </a:p>
          <a:p>
            <a:pPr algn="ctr">
              <a:lnSpc>
                <a:spcPts val="3359"/>
              </a:lnSpc>
            </a:pPr>
            <a:r>
              <a:rPr lang="en-US" sz="2400" b="true">
                <a:solidFill>
                  <a:srgbClr val="000000"/>
                </a:solidFill>
                <a:latin typeface="Noto Sans Kr Bold"/>
                <a:ea typeface="Noto Sans Kr Bold"/>
                <a:cs typeface="Noto Sans Kr Bold"/>
                <a:sym typeface="Noto Sans Kr Bold"/>
              </a:rPr>
              <a:t>악성 트래픽 필터링 및</a:t>
            </a:r>
          </a:p>
          <a:p>
            <a:pPr algn="ctr">
              <a:lnSpc>
                <a:spcPts val="3359"/>
              </a:lnSpc>
            </a:pPr>
            <a:r>
              <a:rPr lang="en-US" sz="2400" b="true">
                <a:solidFill>
                  <a:srgbClr val="000000"/>
                </a:solidFill>
                <a:latin typeface="Noto Sans Kr Bold"/>
                <a:ea typeface="Noto Sans Kr Bold"/>
                <a:cs typeface="Noto Sans Kr Bold"/>
                <a:sym typeface="Noto Sans Kr Bold"/>
              </a:rPr>
              <a:t>WAF 적용</a:t>
            </a:r>
          </a:p>
        </p:txBody>
      </p:sp>
      <p:sp>
        <p:nvSpPr>
          <p:cNvPr name="TextBox 54" id="54"/>
          <p:cNvSpPr txBox="true"/>
          <p:nvPr/>
        </p:nvSpPr>
        <p:spPr>
          <a:xfrm rot="0">
            <a:off x="2369842" y="8672550"/>
            <a:ext cx="2186345"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Cloudflare WAF</a:t>
            </a:r>
          </a:p>
        </p:txBody>
      </p:sp>
      <p:sp>
        <p:nvSpPr>
          <p:cNvPr name="TextBox 55" id="55"/>
          <p:cNvSpPr txBox="true"/>
          <p:nvPr/>
        </p:nvSpPr>
        <p:spPr>
          <a:xfrm rot="0">
            <a:off x="3640879" y="6733962"/>
            <a:ext cx="1368174" cy="378743"/>
          </a:xfrm>
          <a:prstGeom prst="rect">
            <a:avLst/>
          </a:prstGeom>
        </p:spPr>
        <p:txBody>
          <a:bodyPr anchor="t" rtlCol="false" tIns="0" lIns="0" bIns="0" rIns="0">
            <a:spAutoFit/>
          </a:bodyPr>
          <a:lstStyle/>
          <a:p>
            <a:pPr algn="ctr">
              <a:lnSpc>
                <a:spcPts val="3106"/>
              </a:lnSpc>
            </a:pPr>
            <a:r>
              <a:rPr lang="en-US" sz="2218">
                <a:solidFill>
                  <a:srgbClr val="000000"/>
                </a:solidFill>
                <a:latin typeface="Noto Sans Kr"/>
                <a:ea typeface="Noto Sans Kr"/>
                <a:cs typeface="Noto Sans Kr"/>
                <a:sym typeface="Noto Sans Kr"/>
              </a:rPr>
              <a:t>Cloudflare</a:t>
            </a:r>
          </a:p>
        </p:txBody>
      </p:sp>
      <p:sp>
        <p:nvSpPr>
          <p:cNvPr name="TextBox 56" id="56"/>
          <p:cNvSpPr txBox="true"/>
          <p:nvPr/>
        </p:nvSpPr>
        <p:spPr>
          <a:xfrm rot="0">
            <a:off x="13224062" y="7360149"/>
            <a:ext cx="3459480"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구글/카카오 소셜 로그인 및</a:t>
            </a:r>
          </a:p>
          <a:p>
            <a:pPr algn="ctr">
              <a:lnSpc>
                <a:spcPts val="3359"/>
              </a:lnSpc>
            </a:pPr>
            <a:r>
              <a:rPr lang="en-US" sz="2400" b="true">
                <a:solidFill>
                  <a:srgbClr val="000000"/>
                </a:solidFill>
                <a:latin typeface="Noto Sans Kr Bold"/>
                <a:ea typeface="Noto Sans Kr Bold"/>
                <a:cs typeface="Noto Sans Kr Bold"/>
                <a:sym typeface="Noto Sans Kr Bold"/>
              </a:rPr>
              <a:t>토큰 기반 세션으로</a:t>
            </a:r>
          </a:p>
          <a:p>
            <a:pPr algn="ctr">
              <a:lnSpc>
                <a:spcPts val="3359"/>
              </a:lnSpc>
            </a:pPr>
            <a:r>
              <a:rPr lang="en-US" sz="2400" b="true">
                <a:solidFill>
                  <a:srgbClr val="000000"/>
                </a:solidFill>
                <a:latin typeface="Noto Sans Kr Bold"/>
                <a:ea typeface="Noto Sans Kr Bold"/>
                <a:cs typeface="Noto Sans Kr Bold"/>
                <a:sym typeface="Noto Sans Kr Bold"/>
              </a:rPr>
              <a:t>비밀번호 유출 원천 차단</a:t>
            </a:r>
          </a:p>
        </p:txBody>
      </p:sp>
      <p:sp>
        <p:nvSpPr>
          <p:cNvPr name="TextBox 57" id="57"/>
          <p:cNvSpPr txBox="true"/>
          <p:nvPr/>
        </p:nvSpPr>
        <p:spPr>
          <a:xfrm rot="0">
            <a:off x="14028588" y="8703058"/>
            <a:ext cx="2164080"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OAuth2.0 / 토큰</a:t>
            </a:r>
          </a:p>
        </p:txBody>
      </p:sp>
      <p:sp>
        <p:nvSpPr>
          <p:cNvPr name="AutoShape 58" id="58"/>
          <p:cNvSpPr/>
          <p:nvPr/>
        </p:nvSpPr>
        <p:spPr>
          <a:xfrm>
            <a:off x="12509183" y="730320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grpSp>
        <p:nvGrpSpPr>
          <p:cNvPr name="Group 59" id="59"/>
          <p:cNvGrpSpPr/>
          <p:nvPr/>
        </p:nvGrpSpPr>
        <p:grpSpPr>
          <a:xfrm rot="0">
            <a:off x="12248626" y="2759837"/>
            <a:ext cx="5410352" cy="671587"/>
            <a:chOff x="0" y="0"/>
            <a:chExt cx="1424949" cy="176879"/>
          </a:xfrm>
        </p:grpSpPr>
        <p:sp>
          <p:nvSpPr>
            <p:cNvPr name="Freeform 60" id="60"/>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61" id="61"/>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안전한 인증 및 세션 관리(애플리케이션)</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07</a:t>
            </a:r>
          </a:p>
        </p:txBody>
      </p:sp>
      <p:sp>
        <p:nvSpPr>
          <p:cNvPr name="TextBox 7" id="7"/>
          <p:cNvSpPr txBox="true"/>
          <p:nvPr/>
        </p:nvSpPr>
        <p:spPr>
          <a:xfrm rot="0">
            <a:off x="10379455" y="6440606"/>
            <a:ext cx="6134436" cy="960175"/>
          </a:xfrm>
          <a:prstGeom prst="rect">
            <a:avLst/>
          </a:prstGeom>
        </p:spPr>
        <p:txBody>
          <a:bodyPr anchor="t" rtlCol="false" tIns="0" lIns="0" bIns="0" rIns="0">
            <a:spAutoFit/>
          </a:bodyPr>
          <a:lstStyle/>
          <a:p>
            <a:pPr algn="r">
              <a:lnSpc>
                <a:spcPts val="7414"/>
              </a:lnSpc>
            </a:pPr>
            <a:r>
              <a:rPr lang="en-US" b="true" sz="6178" spc="-123">
                <a:solidFill>
                  <a:srgbClr val="FFFFFF"/>
                </a:solidFill>
                <a:latin typeface="Nanum Square Bold"/>
                <a:ea typeface="Nanum Square Bold"/>
                <a:cs typeface="Nanum Square Bold"/>
                <a:sym typeface="Nanum Square Bold"/>
              </a:rPr>
              <a:t>서비스 구현</a:t>
            </a:r>
          </a:p>
        </p:txBody>
      </p:sp>
      <p:sp>
        <p:nvSpPr>
          <p:cNvPr name="TextBox 8" id="8"/>
          <p:cNvSpPr txBox="true"/>
          <p:nvPr/>
        </p:nvSpPr>
        <p:spPr>
          <a:xfrm rot="0">
            <a:off x="11668283" y="7615514"/>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설계를 넘어 현실로:</a:t>
            </a:r>
          </a:p>
          <a:p>
            <a:pPr algn="r">
              <a:lnSpc>
                <a:spcPts val="3018"/>
              </a:lnSpc>
            </a:pPr>
            <a:r>
              <a:rPr lang="en-US" sz="1785" spc="-35">
                <a:solidFill>
                  <a:srgbClr val="FFFFFF"/>
                </a:solidFill>
                <a:latin typeface="Nanum Square"/>
                <a:ea typeface="Nanum Square"/>
                <a:cs typeface="Nanum Square"/>
                <a:sym typeface="Nanum Square"/>
              </a:rPr>
              <a:t>사용자 경험을 완성하는 여울의 인터페이스</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4" id="4"/>
          <p:cNvSpPr txBox="true"/>
          <p:nvPr/>
        </p:nvSpPr>
        <p:spPr>
          <a:xfrm rot="-18144">
            <a:off x="1518371" y="934465"/>
            <a:ext cx="556433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실시간 서비스 시연</a:t>
            </a:r>
          </a:p>
        </p:txBody>
      </p:sp>
      <p:grpSp>
        <p:nvGrpSpPr>
          <p:cNvPr name="Group 5" id="5"/>
          <p:cNvGrpSpPr/>
          <p:nvPr/>
        </p:nvGrpSpPr>
        <p:grpSpPr>
          <a:xfrm rot="0">
            <a:off x="0" y="10186112"/>
            <a:ext cx="18288000" cy="119938"/>
            <a:chOff x="0" y="0"/>
            <a:chExt cx="4816593" cy="31589"/>
          </a:xfrm>
        </p:grpSpPr>
        <p:sp>
          <p:nvSpPr>
            <p:cNvPr name="Freeform 6" id="6"/>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7" id="7"/>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8" id="8"/>
          <p:cNvGrpSpPr/>
          <p:nvPr/>
        </p:nvGrpSpPr>
        <p:grpSpPr>
          <a:xfrm rot="-10800000">
            <a:off x="16024014" y="9525000"/>
            <a:ext cx="4527972" cy="1543050"/>
            <a:chOff x="0" y="0"/>
            <a:chExt cx="1192552" cy="406400"/>
          </a:xfrm>
        </p:grpSpPr>
        <p:sp>
          <p:nvSpPr>
            <p:cNvPr name="Freeform 9" id="9"/>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10" id="10"/>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52</a:t>
            </a:r>
          </a:p>
        </p:txBody>
      </p:sp>
      <p:sp>
        <p:nvSpPr>
          <p:cNvPr name="TextBox 12" id="12"/>
          <p:cNvSpPr txBox="true"/>
          <p:nvPr/>
        </p:nvSpPr>
        <p:spPr>
          <a:xfrm rot="-18144">
            <a:off x="1711247" y="6454329"/>
            <a:ext cx="14865607" cy="1212746"/>
          </a:xfrm>
          <a:prstGeom prst="rect">
            <a:avLst/>
          </a:prstGeom>
        </p:spPr>
        <p:txBody>
          <a:bodyPr anchor="t" rtlCol="false" tIns="0" lIns="0" bIns="0" rIns="0">
            <a:spAutoFit/>
          </a:bodyPr>
          <a:lstStyle/>
          <a:p>
            <a:pPr algn="ctr" marL="0" indent="0" lvl="0">
              <a:lnSpc>
                <a:spcPts val="9401"/>
              </a:lnSpc>
            </a:pPr>
            <a:r>
              <a:rPr lang="en-US" sz="8104" spc="-291">
                <a:solidFill>
                  <a:srgbClr val="222222"/>
                </a:solidFill>
                <a:latin typeface="JASO Sans"/>
                <a:ea typeface="JASO Sans"/>
                <a:cs typeface="JASO Sans"/>
                <a:sym typeface="JASO Sans"/>
              </a:rPr>
              <a:t>[프로젝트</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여울:</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실시간</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서비스</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시연]</a:t>
            </a:r>
          </a:p>
        </p:txBody>
      </p:sp>
      <p:sp>
        <p:nvSpPr>
          <p:cNvPr name="TextBox 13" id="13"/>
          <p:cNvSpPr txBox="true"/>
          <p:nvPr/>
        </p:nvSpPr>
        <p:spPr>
          <a:xfrm rot="-18144">
            <a:off x="2721278" y="3675491"/>
            <a:ext cx="12845745" cy="2219325"/>
          </a:xfrm>
          <a:prstGeom prst="rect">
            <a:avLst/>
          </a:prstGeom>
        </p:spPr>
        <p:txBody>
          <a:bodyPr anchor="t" rtlCol="false" tIns="0" lIns="0" bIns="0" rIns="0">
            <a:spAutoFit/>
          </a:bodyPr>
          <a:lstStyle/>
          <a:p>
            <a:pPr algn="ctr" marL="0" indent="0" lvl="0">
              <a:lnSpc>
                <a:spcPts val="17400"/>
              </a:lnSpc>
            </a:pPr>
            <a:r>
              <a:rPr lang="en-US" b="true" sz="15000" spc="-540">
                <a:solidFill>
                  <a:srgbClr val="3A59D1"/>
                </a:solidFill>
                <a:latin typeface="JASO Sans Bold"/>
                <a:ea typeface="JASO Sans Bold"/>
                <a:cs typeface="JASO Sans Bold"/>
                <a:sym typeface="JASO Sans Bold"/>
              </a:rPr>
              <a:t>LIVE DEMO</a:t>
            </a:r>
          </a:p>
        </p:txBody>
      </p:sp>
      <p:sp>
        <p:nvSpPr>
          <p:cNvPr name="TextBox 14" id="14"/>
          <p:cNvSpPr txBox="true"/>
          <p:nvPr/>
        </p:nvSpPr>
        <p:spPr>
          <a:xfrm rot="0">
            <a:off x="56978" y="9739326"/>
            <a:ext cx="2918252" cy="367651"/>
          </a:xfrm>
          <a:prstGeom prst="rect">
            <a:avLst/>
          </a:prstGeom>
        </p:spPr>
        <p:txBody>
          <a:bodyPr anchor="t" rtlCol="false" tIns="0" lIns="0" bIns="0" rIns="0">
            <a:spAutoFit/>
          </a:bodyPr>
          <a:lstStyle/>
          <a:p>
            <a:pPr algn="l">
              <a:lnSpc>
                <a:spcPts val="3069"/>
              </a:lnSpc>
            </a:pPr>
            <a:r>
              <a:rPr lang="en-US" sz="2032" spc="-71" u="sng">
                <a:solidFill>
                  <a:srgbClr val="222222">
                    <a:alpha val="49804"/>
                  </a:srgbClr>
                </a:solidFill>
                <a:latin typeface="JASO Sans"/>
                <a:ea typeface="JASO Sans"/>
                <a:cs typeface="JASO Sans"/>
                <a:sym typeface="JASO Sans"/>
                <a:hlinkClick r:id="rId5" tooltip="https://www.yeoul.me"/>
              </a:rPr>
              <a:t>Ready for Demonstration</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6332" r="0" b="-11445"/>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08</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회고 및 향후 계획</a:t>
            </a:r>
          </a:p>
        </p:txBody>
      </p:sp>
      <p:sp>
        <p:nvSpPr>
          <p:cNvPr name="TextBox 8" id="8"/>
          <p:cNvSpPr txBox="true"/>
          <p:nvPr/>
        </p:nvSpPr>
        <p:spPr>
          <a:xfrm rot="0">
            <a:off x="11766058" y="8159766"/>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시련을 통해 완성된 '여울',</a:t>
            </a:r>
          </a:p>
          <a:p>
            <a:pPr algn="r">
              <a:lnSpc>
                <a:spcPts val="3018"/>
              </a:lnSpc>
            </a:pPr>
            <a:r>
              <a:rPr lang="en-US" sz="1785" spc="-35">
                <a:solidFill>
                  <a:srgbClr val="FFFFFF"/>
                </a:solidFill>
                <a:latin typeface="Nanum Square"/>
                <a:ea typeface="Nanum Square"/>
                <a:cs typeface="Nanum Square"/>
                <a:sym typeface="Nanum Square"/>
              </a:rPr>
              <a:t>그리고 우리가 그려갈 내러티브의 미래</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54</a:t>
            </a:r>
          </a:p>
        </p:txBody>
      </p:sp>
      <p:sp>
        <p:nvSpPr>
          <p:cNvPr name="TextBox 11" id="11"/>
          <p:cNvSpPr txBox="true"/>
          <p:nvPr/>
        </p:nvSpPr>
        <p:spPr>
          <a:xfrm rot="-18144">
            <a:off x="1518378" y="937433"/>
            <a:ext cx="443976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트러블슈팅 1</a:t>
            </a:r>
          </a:p>
        </p:txBody>
      </p:sp>
      <p:grpSp>
        <p:nvGrpSpPr>
          <p:cNvPr name="Group 12" id="12"/>
          <p:cNvGrpSpPr/>
          <p:nvPr/>
        </p:nvGrpSpPr>
        <p:grpSpPr>
          <a:xfrm rot="0">
            <a:off x="1564088" y="3098149"/>
            <a:ext cx="4889030" cy="5672803"/>
            <a:chOff x="0" y="0"/>
            <a:chExt cx="1362005" cy="1580352"/>
          </a:xfrm>
        </p:grpSpPr>
        <p:sp>
          <p:nvSpPr>
            <p:cNvPr name="Freeform 13" id="13"/>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4" id="14"/>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723379" y="3098149"/>
            <a:ext cx="4889030" cy="5672803"/>
            <a:chOff x="0" y="0"/>
            <a:chExt cx="1362005" cy="1580352"/>
          </a:xfrm>
        </p:grpSpPr>
        <p:sp>
          <p:nvSpPr>
            <p:cNvPr name="Freeform 16" id="16"/>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7" id="17"/>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1882670" y="3098149"/>
            <a:ext cx="4889030" cy="5672803"/>
            <a:chOff x="0" y="0"/>
            <a:chExt cx="1362005" cy="1580352"/>
          </a:xfrm>
        </p:grpSpPr>
        <p:sp>
          <p:nvSpPr>
            <p:cNvPr name="Freeform 19" id="19"/>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20" id="20"/>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2224068"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LLM 호출에만 의존하면 </a:t>
            </a:r>
          </a:p>
          <a:p>
            <a:pPr algn="l">
              <a:lnSpc>
                <a:spcPts val="3069"/>
              </a:lnSpc>
            </a:pPr>
            <a:r>
              <a:rPr lang="en-US" sz="2032" spc="-71">
                <a:solidFill>
                  <a:srgbClr val="222222">
                    <a:alpha val="61961"/>
                  </a:srgbClr>
                </a:solidFill>
                <a:latin typeface="JASO Sans"/>
                <a:ea typeface="JASO Sans"/>
                <a:cs typeface="JASO Sans"/>
                <a:sym typeface="JASO Sans"/>
              </a:rPr>
              <a:t>호출 시간이 길어지거나 </a:t>
            </a:r>
          </a:p>
          <a:p>
            <a:pPr algn="l">
              <a:lnSpc>
                <a:spcPts val="3069"/>
              </a:lnSpc>
            </a:pPr>
            <a:r>
              <a:rPr lang="en-US" sz="2032" spc="-71">
                <a:solidFill>
                  <a:srgbClr val="222222">
                    <a:alpha val="61961"/>
                  </a:srgbClr>
                </a:solidFill>
                <a:latin typeface="JASO Sans"/>
                <a:ea typeface="JASO Sans"/>
                <a:cs typeface="JASO Sans"/>
                <a:sym typeface="JASO Sans"/>
              </a:rPr>
              <a:t>서버가 닫히는 문제 발생</a:t>
            </a:r>
          </a:p>
        </p:txBody>
      </p:sp>
      <p:sp>
        <p:nvSpPr>
          <p:cNvPr name="TextBox 22" id="22"/>
          <p:cNvSpPr txBox="true"/>
          <p:nvPr/>
        </p:nvSpPr>
        <p:spPr>
          <a:xfrm rot="-18144">
            <a:off x="2236811"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서버 타임아웃</a:t>
            </a:r>
          </a:p>
        </p:txBody>
      </p:sp>
      <p:sp>
        <p:nvSpPr>
          <p:cNvPr name="TextBox 23" id="23"/>
          <p:cNvSpPr txBox="true"/>
          <p:nvPr/>
        </p:nvSpPr>
        <p:spPr>
          <a:xfrm rot="-18144">
            <a:off x="7383900"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 환각 억제</a:t>
            </a:r>
          </a:p>
        </p:txBody>
      </p:sp>
      <p:sp>
        <p:nvSpPr>
          <p:cNvPr name="TextBox 24" id="24"/>
          <p:cNvSpPr txBox="true"/>
          <p:nvPr/>
        </p:nvSpPr>
        <p:spPr>
          <a:xfrm rot="-18144">
            <a:off x="12555405" y="4093834"/>
            <a:ext cx="3540641" cy="587374"/>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웹 연동 보안</a:t>
            </a:r>
          </a:p>
        </p:txBody>
      </p:sp>
      <p:sp>
        <p:nvSpPr>
          <p:cNvPr name="TextBox 25" id="25"/>
          <p:cNvSpPr txBox="true"/>
          <p:nvPr/>
        </p:nvSpPr>
        <p:spPr>
          <a:xfrm rot="-18144">
            <a:off x="2308200"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Trouble 1</a:t>
            </a:r>
          </a:p>
        </p:txBody>
      </p:sp>
      <p:sp>
        <p:nvSpPr>
          <p:cNvPr name="TextBox 26" id="26"/>
          <p:cNvSpPr txBox="true"/>
          <p:nvPr/>
        </p:nvSpPr>
        <p:spPr>
          <a:xfrm rot="-18144">
            <a:off x="7455289"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000000"/>
                </a:solidFill>
                <a:latin typeface="Poppins Semi-Bold"/>
                <a:ea typeface="Poppins Semi-Bold"/>
                <a:cs typeface="Poppins Semi-Bold"/>
                <a:sym typeface="Poppins Semi-Bold"/>
              </a:rPr>
              <a:t>Trouble 2</a:t>
            </a:r>
          </a:p>
        </p:txBody>
      </p:sp>
      <p:sp>
        <p:nvSpPr>
          <p:cNvPr name="TextBox 27" id="27"/>
          <p:cNvSpPr txBox="true"/>
          <p:nvPr/>
        </p:nvSpPr>
        <p:spPr>
          <a:xfrm rot="-18144">
            <a:off x="12626783"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a:t>
            </a:r>
            <a:r>
              <a:rPr lang="en-US" b="true" sz="1945" spc="-13">
                <a:solidFill>
                  <a:srgbClr val="3A59D1"/>
                </a:solidFill>
                <a:latin typeface="Poppins Semi-Bold"/>
                <a:ea typeface="Poppins Semi-Bold"/>
                <a:cs typeface="Poppins Semi-Bold"/>
                <a:sym typeface="Poppins Semi-Bold"/>
              </a:rPr>
              <a:t>rouble 3</a:t>
            </a:r>
          </a:p>
        </p:txBody>
      </p:sp>
      <p:sp>
        <p:nvSpPr>
          <p:cNvPr name="AutoShape 28" id="28"/>
          <p:cNvSpPr/>
          <p:nvPr/>
        </p:nvSpPr>
        <p:spPr>
          <a:xfrm>
            <a:off x="2056943" y="4833478"/>
            <a:ext cx="3903320" cy="0"/>
          </a:xfrm>
          <a:prstGeom prst="line">
            <a:avLst/>
          </a:prstGeom>
          <a:ln cap="rnd" w="9525">
            <a:solidFill>
              <a:srgbClr val="3A59D1">
                <a:alpha val="49804"/>
              </a:srgbClr>
            </a:solidFill>
            <a:prstDash val="solid"/>
            <a:headEnd type="none" len="sm" w="sm"/>
            <a:tailEnd type="none" len="sm" w="sm"/>
          </a:ln>
        </p:spPr>
      </p:sp>
      <p:sp>
        <p:nvSpPr>
          <p:cNvPr name="AutoShape 29" id="29"/>
          <p:cNvSpPr/>
          <p:nvPr/>
        </p:nvSpPr>
        <p:spPr>
          <a:xfrm>
            <a:off x="7192340" y="4838241"/>
            <a:ext cx="3903320" cy="0"/>
          </a:xfrm>
          <a:prstGeom prst="line">
            <a:avLst/>
          </a:prstGeom>
          <a:ln cap="flat" w="9525">
            <a:solidFill>
              <a:srgbClr val="222222">
                <a:alpha val="36863"/>
              </a:srgbClr>
            </a:solidFill>
            <a:prstDash val="solid"/>
            <a:headEnd type="none" len="sm" w="sm"/>
            <a:tailEnd type="none" len="sm" w="sm"/>
          </a:ln>
        </p:spPr>
      </p:sp>
      <p:sp>
        <p:nvSpPr>
          <p:cNvPr name="AutoShape 30" id="30"/>
          <p:cNvSpPr/>
          <p:nvPr/>
        </p:nvSpPr>
        <p:spPr>
          <a:xfrm>
            <a:off x="12374016" y="4843003"/>
            <a:ext cx="3903320" cy="0"/>
          </a:xfrm>
          <a:prstGeom prst="line">
            <a:avLst/>
          </a:prstGeom>
          <a:ln cap="rnd" w="9525">
            <a:solidFill>
              <a:srgbClr val="3A59D1"/>
            </a:solidFill>
            <a:prstDash val="solid"/>
            <a:headEnd type="none" len="sm" w="sm"/>
            <a:tailEnd type="none" len="sm" w="sm"/>
          </a:ln>
        </p:spPr>
      </p:sp>
      <p:sp>
        <p:nvSpPr>
          <p:cNvPr name="TextBox 31" id="31"/>
          <p:cNvSpPr txBox="true"/>
          <p:nvPr/>
        </p:nvSpPr>
        <p:spPr>
          <a:xfrm rot="0">
            <a:off x="2214543"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비동기 및 스트리밍으로 </a:t>
            </a:r>
          </a:p>
          <a:p>
            <a:pPr algn="l">
              <a:lnSpc>
                <a:spcPts val="3069"/>
              </a:lnSpc>
            </a:pPr>
            <a:r>
              <a:rPr lang="en-US" sz="2032" spc="-71">
                <a:solidFill>
                  <a:srgbClr val="222222">
                    <a:alpha val="61961"/>
                  </a:srgbClr>
                </a:solidFill>
                <a:latin typeface="JASO Sans"/>
                <a:ea typeface="JASO Sans"/>
                <a:cs typeface="JASO Sans"/>
                <a:sym typeface="JASO Sans"/>
              </a:rPr>
              <a:t>응답 신뢰성을 높여 </a:t>
            </a:r>
          </a:p>
          <a:p>
            <a:pPr algn="l">
              <a:lnSpc>
                <a:spcPts val="3069"/>
              </a:lnSpc>
            </a:pPr>
            <a:r>
              <a:rPr lang="en-US" sz="2032" spc="-71">
                <a:solidFill>
                  <a:srgbClr val="222222">
                    <a:alpha val="61961"/>
                  </a:srgbClr>
                </a:solidFill>
                <a:latin typeface="JASO Sans"/>
                <a:ea typeface="JASO Sans"/>
                <a:cs typeface="JASO Sans"/>
                <a:sym typeface="JASO Sans"/>
              </a:rPr>
              <a:t>타임아웃을 원천 봉쇄</a:t>
            </a:r>
          </a:p>
        </p:txBody>
      </p:sp>
      <p:sp>
        <p:nvSpPr>
          <p:cNvPr name="TextBox 32" id="32"/>
          <p:cNvSpPr txBox="true"/>
          <p:nvPr/>
        </p:nvSpPr>
        <p:spPr>
          <a:xfrm rot="0">
            <a:off x="7399251"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LLM이 모든 요소를 조정하면 </a:t>
            </a:r>
          </a:p>
          <a:p>
            <a:pPr algn="l">
              <a:lnSpc>
                <a:spcPts val="3069"/>
              </a:lnSpc>
            </a:pPr>
            <a:r>
              <a:rPr lang="en-US" sz="2032" spc="-71">
                <a:solidFill>
                  <a:srgbClr val="222222">
                    <a:alpha val="61961"/>
                  </a:srgbClr>
                </a:solidFill>
                <a:latin typeface="JASO Sans"/>
                <a:ea typeface="JASO Sans"/>
                <a:cs typeface="JASO Sans"/>
                <a:sym typeface="JASO Sans"/>
              </a:rPr>
              <a:t>환각이 발생하거나 </a:t>
            </a:r>
          </a:p>
          <a:p>
            <a:pPr algn="l">
              <a:lnSpc>
                <a:spcPts val="3069"/>
              </a:lnSpc>
            </a:pPr>
            <a:r>
              <a:rPr lang="en-US" sz="2032" spc="-71">
                <a:solidFill>
                  <a:srgbClr val="222222">
                    <a:alpha val="61961"/>
                  </a:srgbClr>
                </a:solidFill>
                <a:latin typeface="JASO Sans"/>
                <a:ea typeface="JASO Sans"/>
                <a:cs typeface="JASO Sans"/>
                <a:sym typeface="JASO Sans"/>
              </a:rPr>
              <a:t>수치가 조정되지 않는 현상 발생</a:t>
            </a:r>
          </a:p>
        </p:txBody>
      </p:sp>
      <p:sp>
        <p:nvSpPr>
          <p:cNvPr name="TextBox 33" id="33"/>
          <p:cNvSpPr txBox="true"/>
          <p:nvPr/>
        </p:nvSpPr>
        <p:spPr>
          <a:xfrm rot="0">
            <a:off x="7389726"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WorldState로 요소를 관리하여</a:t>
            </a:r>
          </a:p>
          <a:p>
            <a:pPr algn="l">
              <a:lnSpc>
                <a:spcPts val="3069"/>
              </a:lnSpc>
            </a:pPr>
            <a:r>
              <a:rPr lang="en-US" sz="2032" spc="-71">
                <a:solidFill>
                  <a:srgbClr val="222222">
                    <a:alpha val="61961"/>
                  </a:srgbClr>
                </a:solidFill>
                <a:latin typeface="JASO Sans"/>
                <a:ea typeface="JASO Sans"/>
                <a:cs typeface="JASO Sans"/>
                <a:sym typeface="JASO Sans"/>
              </a:rPr>
              <a:t>논리적 일관성을 통일</a:t>
            </a:r>
          </a:p>
          <a:p>
            <a:pPr algn="l">
              <a:lnSpc>
                <a:spcPts val="3069"/>
              </a:lnSpc>
            </a:pPr>
            <a:r>
              <a:rPr lang="en-US" sz="2032" spc="-71">
                <a:solidFill>
                  <a:srgbClr val="222222">
                    <a:alpha val="61961"/>
                  </a:srgbClr>
                </a:solidFill>
                <a:latin typeface="JASO Sans"/>
                <a:ea typeface="JASO Sans"/>
                <a:cs typeface="JASO Sans"/>
                <a:sym typeface="JASO Sans"/>
              </a:rPr>
              <a:t>서사보다 데이터가 상위 개념</a:t>
            </a:r>
          </a:p>
        </p:txBody>
      </p:sp>
      <p:sp>
        <p:nvSpPr>
          <p:cNvPr name="TextBox 34" id="34"/>
          <p:cNvSpPr txBox="true"/>
          <p:nvPr/>
        </p:nvSpPr>
        <p:spPr>
          <a:xfrm rot="0">
            <a:off x="12574434"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도메인을 구매하여 </a:t>
            </a:r>
          </a:p>
          <a:p>
            <a:pPr algn="l">
              <a:lnSpc>
                <a:spcPts val="3069"/>
              </a:lnSpc>
            </a:pPr>
            <a:r>
              <a:rPr lang="en-US" sz="2032" spc="-71">
                <a:solidFill>
                  <a:srgbClr val="222222">
                    <a:alpha val="61961"/>
                  </a:srgbClr>
                </a:solidFill>
                <a:latin typeface="JASO Sans"/>
                <a:ea typeface="JASO Sans"/>
                <a:cs typeface="JASO Sans"/>
                <a:sym typeface="JASO Sans"/>
              </a:rPr>
              <a:t>Railway 환경에서 구성하니 </a:t>
            </a:r>
          </a:p>
          <a:p>
            <a:pPr algn="l">
              <a:lnSpc>
                <a:spcPts val="3069"/>
              </a:lnSpc>
            </a:pPr>
            <a:r>
              <a:rPr lang="en-US" sz="2032" spc="-71">
                <a:solidFill>
                  <a:srgbClr val="222222">
                    <a:alpha val="61961"/>
                  </a:srgbClr>
                </a:solidFill>
                <a:latin typeface="JASO Sans"/>
                <a:ea typeface="JASO Sans"/>
                <a:cs typeface="JASO Sans"/>
                <a:sym typeface="JASO Sans"/>
              </a:rPr>
              <a:t>실제 봇을 통한 탈취 로그가 발견</a:t>
            </a:r>
          </a:p>
        </p:txBody>
      </p:sp>
      <p:sp>
        <p:nvSpPr>
          <p:cNvPr name="TextBox 35" id="35"/>
          <p:cNvSpPr txBox="true"/>
          <p:nvPr/>
        </p:nvSpPr>
        <p:spPr>
          <a:xfrm rot="0">
            <a:off x="12564909"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CloudFlare 및 환경 변수 </a:t>
            </a:r>
          </a:p>
          <a:p>
            <a:pPr algn="l">
              <a:lnSpc>
                <a:spcPts val="3069"/>
              </a:lnSpc>
            </a:pPr>
            <a:r>
              <a:rPr lang="en-US" sz="2032" spc="-71">
                <a:solidFill>
                  <a:srgbClr val="222222">
                    <a:alpha val="61961"/>
                  </a:srgbClr>
                </a:solidFill>
                <a:latin typeface="JASO Sans"/>
                <a:ea typeface="JASO Sans"/>
                <a:cs typeface="JASO Sans"/>
                <a:sym typeface="JASO Sans"/>
              </a:rPr>
              <a:t>개별 저장, OAuth 2.0 도입으로 </a:t>
            </a:r>
          </a:p>
          <a:p>
            <a:pPr algn="l">
              <a:lnSpc>
                <a:spcPts val="3069"/>
              </a:lnSpc>
            </a:pPr>
            <a:r>
              <a:rPr lang="en-US" sz="2032" spc="-71">
                <a:solidFill>
                  <a:srgbClr val="222222">
                    <a:alpha val="61961"/>
                  </a:srgbClr>
                </a:solidFill>
                <a:latin typeface="JASO Sans"/>
                <a:ea typeface="JASO Sans"/>
                <a:cs typeface="JASO Sans"/>
                <a:sym typeface="JASO Sans"/>
              </a:rPr>
              <a:t>최소한의 보안성을 유지</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55</a:t>
            </a:r>
          </a:p>
        </p:txBody>
      </p:sp>
      <p:sp>
        <p:nvSpPr>
          <p:cNvPr name="TextBox 11" id="11"/>
          <p:cNvSpPr txBox="true"/>
          <p:nvPr/>
        </p:nvSpPr>
        <p:spPr>
          <a:xfrm rot="-18144">
            <a:off x="1518378" y="937433"/>
            <a:ext cx="443976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트러블슈팅 2</a:t>
            </a:r>
          </a:p>
        </p:txBody>
      </p:sp>
      <p:grpSp>
        <p:nvGrpSpPr>
          <p:cNvPr name="Group 12" id="12"/>
          <p:cNvGrpSpPr/>
          <p:nvPr/>
        </p:nvGrpSpPr>
        <p:grpSpPr>
          <a:xfrm rot="0">
            <a:off x="1564088" y="3098149"/>
            <a:ext cx="4889030" cy="5672803"/>
            <a:chOff x="0" y="0"/>
            <a:chExt cx="1362005" cy="1580352"/>
          </a:xfrm>
        </p:grpSpPr>
        <p:sp>
          <p:nvSpPr>
            <p:cNvPr name="Freeform 13" id="13"/>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4" id="14"/>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723379" y="3098149"/>
            <a:ext cx="4889030" cy="5672803"/>
            <a:chOff x="0" y="0"/>
            <a:chExt cx="1362005" cy="1580352"/>
          </a:xfrm>
        </p:grpSpPr>
        <p:sp>
          <p:nvSpPr>
            <p:cNvPr name="Freeform 16" id="16"/>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7" id="17"/>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1882670" y="3098149"/>
            <a:ext cx="4889030" cy="5672803"/>
            <a:chOff x="0" y="0"/>
            <a:chExt cx="1362005" cy="1580352"/>
          </a:xfrm>
        </p:grpSpPr>
        <p:sp>
          <p:nvSpPr>
            <p:cNvPr name="Freeform 19" id="19"/>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20" id="20"/>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2224068" y="5200191"/>
            <a:ext cx="3736194"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깃 허브 CI/CD로 버전을 관리 </a:t>
            </a:r>
          </a:p>
          <a:p>
            <a:pPr algn="l">
              <a:lnSpc>
                <a:spcPts val="3069"/>
              </a:lnSpc>
            </a:pPr>
            <a:r>
              <a:rPr lang="en-US" sz="2032" spc="-71">
                <a:solidFill>
                  <a:srgbClr val="222222">
                    <a:alpha val="61961"/>
                  </a:srgbClr>
                </a:solidFill>
                <a:latin typeface="JASO Sans"/>
                <a:ea typeface="JASO Sans"/>
                <a:cs typeface="JASO Sans"/>
                <a:sym typeface="JASO Sans"/>
              </a:rPr>
              <a:t>그러나 실제 협업 시 </a:t>
            </a:r>
          </a:p>
          <a:p>
            <a:pPr algn="l">
              <a:lnSpc>
                <a:spcPts val="3069"/>
              </a:lnSpc>
            </a:pPr>
            <a:r>
              <a:rPr lang="en-US" sz="2032" spc="-71">
                <a:solidFill>
                  <a:srgbClr val="222222">
                    <a:alpha val="61961"/>
                  </a:srgbClr>
                </a:solidFill>
                <a:latin typeface="JASO Sans"/>
                <a:ea typeface="JASO Sans"/>
                <a:cs typeface="JASO Sans"/>
                <a:sym typeface="JASO Sans"/>
              </a:rPr>
              <a:t>충돌 및 코드 삭제 등이 발생</a:t>
            </a:r>
          </a:p>
        </p:txBody>
      </p:sp>
      <p:sp>
        <p:nvSpPr>
          <p:cNvPr name="TextBox 22" id="22"/>
          <p:cNvSpPr txBox="true"/>
          <p:nvPr/>
        </p:nvSpPr>
        <p:spPr>
          <a:xfrm rot="-18144">
            <a:off x="2236811"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미숙한 협업체계</a:t>
            </a:r>
          </a:p>
        </p:txBody>
      </p:sp>
      <p:sp>
        <p:nvSpPr>
          <p:cNvPr name="TextBox 23" id="23"/>
          <p:cNvSpPr txBox="true"/>
          <p:nvPr/>
        </p:nvSpPr>
        <p:spPr>
          <a:xfrm rot="-18144">
            <a:off x="7383900"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부족한 상상력</a:t>
            </a:r>
          </a:p>
        </p:txBody>
      </p:sp>
      <p:sp>
        <p:nvSpPr>
          <p:cNvPr name="TextBox 24" id="24"/>
          <p:cNvSpPr txBox="true"/>
          <p:nvPr/>
        </p:nvSpPr>
        <p:spPr>
          <a:xfrm rot="-18144">
            <a:off x="12555405" y="4093834"/>
            <a:ext cx="3540641" cy="587374"/>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디버깅 로그 강화</a:t>
            </a:r>
          </a:p>
        </p:txBody>
      </p:sp>
      <p:sp>
        <p:nvSpPr>
          <p:cNvPr name="TextBox 25" id="25"/>
          <p:cNvSpPr txBox="true"/>
          <p:nvPr/>
        </p:nvSpPr>
        <p:spPr>
          <a:xfrm rot="-18144">
            <a:off x="2308200"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Trouble 4</a:t>
            </a:r>
          </a:p>
        </p:txBody>
      </p:sp>
      <p:sp>
        <p:nvSpPr>
          <p:cNvPr name="TextBox 26" id="26"/>
          <p:cNvSpPr txBox="true"/>
          <p:nvPr/>
        </p:nvSpPr>
        <p:spPr>
          <a:xfrm rot="-18144">
            <a:off x="7455289"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000000"/>
                </a:solidFill>
                <a:latin typeface="Poppins Semi-Bold"/>
                <a:ea typeface="Poppins Semi-Bold"/>
                <a:cs typeface="Poppins Semi-Bold"/>
                <a:sym typeface="Poppins Semi-Bold"/>
              </a:rPr>
              <a:t>Trouble 5</a:t>
            </a:r>
          </a:p>
        </p:txBody>
      </p:sp>
      <p:sp>
        <p:nvSpPr>
          <p:cNvPr name="TextBox 27" id="27"/>
          <p:cNvSpPr txBox="true"/>
          <p:nvPr/>
        </p:nvSpPr>
        <p:spPr>
          <a:xfrm rot="-18144">
            <a:off x="12626783"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a:t>
            </a:r>
            <a:r>
              <a:rPr lang="en-US" b="true" sz="1945" spc="-13">
                <a:solidFill>
                  <a:srgbClr val="3A59D1"/>
                </a:solidFill>
                <a:latin typeface="Poppins Semi-Bold"/>
                <a:ea typeface="Poppins Semi-Bold"/>
                <a:cs typeface="Poppins Semi-Bold"/>
                <a:sym typeface="Poppins Semi-Bold"/>
              </a:rPr>
              <a:t>rouble 6</a:t>
            </a:r>
          </a:p>
        </p:txBody>
      </p:sp>
      <p:sp>
        <p:nvSpPr>
          <p:cNvPr name="AutoShape 28" id="28"/>
          <p:cNvSpPr/>
          <p:nvPr/>
        </p:nvSpPr>
        <p:spPr>
          <a:xfrm>
            <a:off x="2056943" y="4833478"/>
            <a:ext cx="3903320" cy="0"/>
          </a:xfrm>
          <a:prstGeom prst="line">
            <a:avLst/>
          </a:prstGeom>
          <a:ln cap="rnd" w="9525">
            <a:solidFill>
              <a:srgbClr val="3A59D1">
                <a:alpha val="49804"/>
              </a:srgbClr>
            </a:solidFill>
            <a:prstDash val="solid"/>
            <a:headEnd type="none" len="sm" w="sm"/>
            <a:tailEnd type="none" len="sm" w="sm"/>
          </a:ln>
        </p:spPr>
      </p:sp>
      <p:sp>
        <p:nvSpPr>
          <p:cNvPr name="AutoShape 29" id="29"/>
          <p:cNvSpPr/>
          <p:nvPr/>
        </p:nvSpPr>
        <p:spPr>
          <a:xfrm>
            <a:off x="7192340" y="4838241"/>
            <a:ext cx="3903320" cy="0"/>
          </a:xfrm>
          <a:prstGeom prst="line">
            <a:avLst/>
          </a:prstGeom>
          <a:ln cap="flat" w="9525">
            <a:solidFill>
              <a:srgbClr val="222222">
                <a:alpha val="36863"/>
              </a:srgbClr>
            </a:solidFill>
            <a:prstDash val="solid"/>
            <a:headEnd type="none" len="sm" w="sm"/>
            <a:tailEnd type="none" len="sm" w="sm"/>
          </a:ln>
        </p:spPr>
      </p:sp>
      <p:sp>
        <p:nvSpPr>
          <p:cNvPr name="AutoShape 30" id="30"/>
          <p:cNvSpPr/>
          <p:nvPr/>
        </p:nvSpPr>
        <p:spPr>
          <a:xfrm>
            <a:off x="12374016" y="4843003"/>
            <a:ext cx="3903320" cy="0"/>
          </a:xfrm>
          <a:prstGeom prst="line">
            <a:avLst/>
          </a:prstGeom>
          <a:ln cap="rnd" w="9525">
            <a:solidFill>
              <a:srgbClr val="3A59D1"/>
            </a:solidFill>
            <a:prstDash val="solid"/>
            <a:headEnd type="none" len="sm" w="sm"/>
            <a:tailEnd type="none" len="sm" w="sm"/>
          </a:ln>
        </p:spPr>
      </p:sp>
      <p:sp>
        <p:nvSpPr>
          <p:cNvPr name="TextBox 31" id="31"/>
          <p:cNvSpPr txBox="true"/>
          <p:nvPr/>
        </p:nvSpPr>
        <p:spPr>
          <a:xfrm rot="0">
            <a:off x="2214543" y="6799469"/>
            <a:ext cx="3546810" cy="761079"/>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커밋 문구에 수정한 파일 및 </a:t>
            </a:r>
          </a:p>
          <a:p>
            <a:pPr algn="l">
              <a:lnSpc>
                <a:spcPts val="3069"/>
              </a:lnSpc>
            </a:pPr>
            <a:r>
              <a:rPr lang="en-US" sz="2032" spc="-71">
                <a:solidFill>
                  <a:srgbClr val="222222">
                    <a:alpha val="61961"/>
                  </a:srgbClr>
                </a:solidFill>
                <a:latin typeface="JASO Sans"/>
                <a:ea typeface="JASO Sans"/>
                <a:cs typeface="JASO Sans"/>
                <a:sym typeface="JASO Sans"/>
              </a:rPr>
              <a:t>수정 방향성 등을 작성하도록 지시</a:t>
            </a:r>
          </a:p>
        </p:txBody>
      </p:sp>
      <p:sp>
        <p:nvSpPr>
          <p:cNvPr name="TextBox 32" id="32"/>
          <p:cNvSpPr txBox="true"/>
          <p:nvPr/>
        </p:nvSpPr>
        <p:spPr>
          <a:xfrm rot="0">
            <a:off x="7399251"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프로젝트 진행 중 새로운 기능이나 실제 필요한 기능을 추가할 때 </a:t>
            </a:r>
          </a:p>
          <a:p>
            <a:pPr algn="l">
              <a:lnSpc>
                <a:spcPts val="3069"/>
              </a:lnSpc>
            </a:pPr>
            <a:r>
              <a:rPr lang="en-US" sz="2032" spc="-71">
                <a:solidFill>
                  <a:srgbClr val="222222">
                    <a:alpha val="61961"/>
                  </a:srgbClr>
                </a:solidFill>
                <a:latin typeface="JASO Sans"/>
                <a:ea typeface="JASO Sans"/>
                <a:cs typeface="JASO Sans"/>
                <a:sym typeface="JASO Sans"/>
              </a:rPr>
              <a:t>신선한 시각이 부족</a:t>
            </a:r>
          </a:p>
        </p:txBody>
      </p:sp>
      <p:sp>
        <p:nvSpPr>
          <p:cNvPr name="TextBox 33" id="33"/>
          <p:cNvSpPr txBox="true"/>
          <p:nvPr/>
        </p:nvSpPr>
        <p:spPr>
          <a:xfrm rot="0">
            <a:off x="7389726"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Closed Beta Test를 자체적으로 진행하여 구글 폼으로 실제 플레이 경험을 토대로 개선 방향 수집</a:t>
            </a:r>
          </a:p>
        </p:txBody>
      </p:sp>
      <p:sp>
        <p:nvSpPr>
          <p:cNvPr name="TextBox 34" id="34"/>
          <p:cNvSpPr txBox="true"/>
          <p:nvPr/>
        </p:nvSpPr>
        <p:spPr>
          <a:xfrm rot="0">
            <a:off x="12574434" y="5200191"/>
            <a:ext cx="4005101"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Railway의 기본 로그만으로는</a:t>
            </a:r>
          </a:p>
          <a:p>
            <a:pPr algn="l">
              <a:lnSpc>
                <a:spcPts val="3069"/>
              </a:lnSpc>
            </a:pPr>
            <a:r>
              <a:rPr lang="en-US" sz="2032" spc="-71">
                <a:solidFill>
                  <a:srgbClr val="222222">
                    <a:alpha val="61961"/>
                  </a:srgbClr>
                </a:solidFill>
                <a:latin typeface="JASO Sans"/>
                <a:ea typeface="JASO Sans"/>
                <a:cs typeface="JASO Sans"/>
                <a:sym typeface="JASO Sans"/>
              </a:rPr>
              <a:t>비동기 AI 로직의 에러 추적이 어려워</a:t>
            </a:r>
          </a:p>
          <a:p>
            <a:pPr algn="l">
              <a:lnSpc>
                <a:spcPts val="3069"/>
              </a:lnSpc>
            </a:pPr>
            <a:r>
              <a:rPr lang="en-US" sz="2032" spc="-71">
                <a:solidFill>
                  <a:srgbClr val="222222">
                    <a:alpha val="61961"/>
                  </a:srgbClr>
                </a:solidFill>
                <a:latin typeface="JASO Sans"/>
                <a:ea typeface="JASO Sans"/>
                <a:cs typeface="JASO Sans"/>
                <a:sym typeface="JASO Sans"/>
              </a:rPr>
              <a:t>전역 커스텀 로거를 도입</a:t>
            </a:r>
          </a:p>
        </p:txBody>
      </p:sp>
      <p:sp>
        <p:nvSpPr>
          <p:cNvPr name="TextBox 35" id="35"/>
          <p:cNvSpPr txBox="true"/>
          <p:nvPr/>
        </p:nvSpPr>
        <p:spPr>
          <a:xfrm rot="0">
            <a:off x="12574434" y="6799469"/>
            <a:ext cx="4005101"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상세 디버깅 체계를 구축하여</a:t>
            </a:r>
          </a:p>
          <a:p>
            <a:pPr algn="l">
              <a:lnSpc>
                <a:spcPts val="3069"/>
              </a:lnSpc>
            </a:pPr>
            <a:r>
              <a:rPr lang="en-US" sz="2032" spc="-71">
                <a:solidFill>
                  <a:srgbClr val="222222">
                    <a:alpha val="61961"/>
                  </a:srgbClr>
                </a:solidFill>
                <a:latin typeface="JASO Sans"/>
                <a:ea typeface="JASO Sans"/>
                <a:cs typeface="JASO Sans"/>
                <a:sym typeface="JASO Sans"/>
              </a:rPr>
              <a:t>배포 환경에서도 실시간으로 에러를</a:t>
            </a:r>
          </a:p>
          <a:p>
            <a:pPr algn="l">
              <a:lnSpc>
                <a:spcPts val="3069"/>
              </a:lnSpc>
            </a:pPr>
            <a:r>
              <a:rPr lang="en-US" sz="2032" spc="-71">
                <a:solidFill>
                  <a:srgbClr val="222222">
                    <a:alpha val="61961"/>
                  </a:srgbClr>
                </a:solidFill>
                <a:latin typeface="JASO Sans"/>
                <a:ea typeface="JASO Sans"/>
                <a:cs typeface="JASO Sans"/>
                <a:sym typeface="JASO Sans"/>
              </a:rPr>
              <a:t>파악하고 대응 시간을 획기적으로 단축</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2062716" y="2918382"/>
            <a:ext cx="3728017" cy="3728017"/>
          </a:xfrm>
          <a:custGeom>
            <a:avLst/>
            <a:gdLst/>
            <a:ahLst/>
            <a:cxnLst/>
            <a:rect r="r" b="b" t="t" l="l"/>
            <a:pathLst>
              <a:path h="3728017" w="3728017">
                <a:moveTo>
                  <a:pt x="0" y="0"/>
                </a:moveTo>
                <a:lnTo>
                  <a:pt x="3728018" y="0"/>
                </a:lnTo>
                <a:lnTo>
                  <a:pt x="3728018" y="3728017"/>
                </a:lnTo>
                <a:lnTo>
                  <a:pt x="0" y="3728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61266" y="2914047"/>
            <a:ext cx="3055864" cy="3732353"/>
          </a:xfrm>
          <a:custGeom>
            <a:avLst/>
            <a:gdLst/>
            <a:ahLst/>
            <a:cxnLst/>
            <a:rect r="r" b="b" t="t" l="l"/>
            <a:pathLst>
              <a:path h="3732353" w="3055864">
                <a:moveTo>
                  <a:pt x="0" y="0"/>
                </a:moveTo>
                <a:lnTo>
                  <a:pt x="3055863" y="0"/>
                </a:lnTo>
                <a:lnTo>
                  <a:pt x="3055863" y="3732352"/>
                </a:lnTo>
                <a:lnTo>
                  <a:pt x="0" y="3732352"/>
                </a:lnTo>
                <a:lnTo>
                  <a:pt x="0" y="0"/>
                </a:lnTo>
                <a:close/>
              </a:path>
            </a:pathLst>
          </a:custGeom>
          <a:blipFill>
            <a:blip r:embed="rId6"/>
            <a:stretch>
              <a:fillRect l="0" t="0" r="0" b="0"/>
            </a:stretch>
          </a:blipFill>
        </p:spPr>
      </p:sp>
      <p:sp>
        <p:nvSpPr>
          <p:cNvPr name="Freeform 12" id="12"/>
          <p:cNvSpPr/>
          <p:nvPr/>
        </p:nvSpPr>
        <p:spPr>
          <a:xfrm flipH="false" flipV="false" rot="0">
            <a:off x="12388779" y="3601472"/>
            <a:ext cx="2146958" cy="2146958"/>
          </a:xfrm>
          <a:custGeom>
            <a:avLst/>
            <a:gdLst/>
            <a:ahLst/>
            <a:cxnLst/>
            <a:rect r="r" b="b" t="t" l="l"/>
            <a:pathLst>
              <a:path h="2146958" w="2146958">
                <a:moveTo>
                  <a:pt x="0" y="0"/>
                </a:moveTo>
                <a:lnTo>
                  <a:pt x="2146958" y="0"/>
                </a:lnTo>
                <a:lnTo>
                  <a:pt x="2146958" y="2146958"/>
                </a:lnTo>
                <a:lnTo>
                  <a:pt x="0" y="214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698593" y="3601472"/>
            <a:ext cx="2137113" cy="2169658"/>
          </a:xfrm>
          <a:custGeom>
            <a:avLst/>
            <a:gdLst/>
            <a:ahLst/>
            <a:cxnLst/>
            <a:rect r="r" b="b" t="t" l="l"/>
            <a:pathLst>
              <a:path h="2169658" w="2137113">
                <a:moveTo>
                  <a:pt x="0" y="0"/>
                </a:moveTo>
                <a:lnTo>
                  <a:pt x="2137113" y="0"/>
                </a:lnTo>
                <a:lnTo>
                  <a:pt x="2137113" y="2169658"/>
                </a:lnTo>
                <a:lnTo>
                  <a:pt x="0" y="21696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56</a:t>
            </a:r>
          </a:p>
        </p:txBody>
      </p:sp>
      <p:sp>
        <p:nvSpPr>
          <p:cNvPr name="TextBox 15" id="15"/>
          <p:cNvSpPr txBox="true"/>
          <p:nvPr/>
        </p:nvSpPr>
        <p:spPr>
          <a:xfrm rot="-18144">
            <a:off x="1518367" y="933184"/>
            <a:ext cx="604981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프로젝트 성과 요약</a:t>
            </a:r>
          </a:p>
        </p:txBody>
      </p:sp>
      <p:sp>
        <p:nvSpPr>
          <p:cNvPr name="TextBox 16" id="16"/>
          <p:cNvSpPr txBox="true"/>
          <p:nvPr/>
        </p:nvSpPr>
        <p:spPr>
          <a:xfrm rot="0">
            <a:off x="1601742" y="6941674"/>
            <a:ext cx="4619183" cy="969028"/>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서사 유지력 및 </a:t>
            </a:r>
          </a:p>
          <a:p>
            <a:pPr algn="ctr">
              <a:lnSpc>
                <a:spcPts val="3858"/>
              </a:lnSpc>
            </a:pPr>
            <a:r>
              <a:rPr lang="en-US" b="true" sz="3354" spc="-40">
                <a:solidFill>
                  <a:srgbClr val="222222"/>
                </a:solidFill>
                <a:latin typeface="JASO Sans Bold"/>
                <a:ea typeface="JASO Sans Bold"/>
                <a:cs typeface="JASO Sans Bold"/>
                <a:sym typeface="JASO Sans Bold"/>
              </a:rPr>
              <a:t>기술적 무결성 확보</a:t>
            </a:r>
          </a:p>
        </p:txBody>
      </p:sp>
      <p:sp>
        <p:nvSpPr>
          <p:cNvPr name="TextBox 17" id="17"/>
          <p:cNvSpPr txBox="true"/>
          <p:nvPr/>
        </p:nvSpPr>
        <p:spPr>
          <a:xfrm rot="0">
            <a:off x="6853750" y="7183368"/>
            <a:ext cx="4619183" cy="485641"/>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창작 문턱의 파괴</a:t>
            </a:r>
          </a:p>
        </p:txBody>
      </p:sp>
      <p:sp>
        <p:nvSpPr>
          <p:cNvPr name="TextBox 18" id="18"/>
          <p:cNvSpPr txBox="true"/>
          <p:nvPr/>
        </p:nvSpPr>
        <p:spPr>
          <a:xfrm rot="0">
            <a:off x="12084448" y="7183368"/>
            <a:ext cx="4619183" cy="485641"/>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플랫폼 확장성 확인</a:t>
            </a:r>
          </a:p>
        </p:txBody>
      </p:sp>
      <p:sp>
        <p:nvSpPr>
          <p:cNvPr name="TextBox 19" id="19"/>
          <p:cNvSpPr txBox="true"/>
          <p:nvPr/>
        </p:nvSpPr>
        <p:spPr>
          <a:xfrm rot="0">
            <a:off x="1632524" y="8144500"/>
            <a:ext cx="4588402" cy="1366520"/>
          </a:xfrm>
          <a:prstGeom prst="rect">
            <a:avLst/>
          </a:prstGeom>
        </p:spPr>
        <p:txBody>
          <a:bodyPr anchor="t" rtlCol="false" tIns="0" lIns="0" bIns="0" rIns="0">
            <a:spAutoFit/>
          </a:bodyPr>
          <a:lstStyle/>
          <a:p>
            <a:pPr algn="ctr">
              <a:lnSpc>
                <a:spcPts val="2740"/>
              </a:lnSpc>
            </a:pPr>
            <a:r>
              <a:rPr lang="en-US" sz="2000" spc="-40">
                <a:solidFill>
                  <a:srgbClr val="222222">
                    <a:alpha val="69804"/>
                  </a:srgbClr>
                </a:solidFill>
                <a:latin typeface="JASO Sans"/>
                <a:ea typeface="JASO Sans"/>
                <a:cs typeface="JASO Sans"/>
                <a:sym typeface="JASO Sans"/>
              </a:rPr>
              <a:t>RAG, WorldState, SSE 스트리밍, </a:t>
            </a:r>
          </a:p>
          <a:p>
            <a:pPr algn="ctr" marL="0" indent="0" lvl="0">
              <a:lnSpc>
                <a:spcPts val="2740"/>
              </a:lnSpc>
            </a:pPr>
            <a:r>
              <a:rPr lang="en-US" sz="2000" spc="-40">
                <a:solidFill>
                  <a:srgbClr val="222222">
                    <a:alpha val="69804"/>
                  </a:srgbClr>
                </a:solidFill>
                <a:latin typeface="JASO Sans"/>
                <a:ea typeface="JASO Sans"/>
                <a:cs typeface="JASO Sans"/>
                <a:sym typeface="JASO Sans"/>
              </a:rPr>
              <a:t>비동기 등으로 서사 유지력과 기술적 무결성을 확보해 실제 서비스가 가능할 정도의 인프라 안정성 확보</a:t>
            </a:r>
          </a:p>
        </p:txBody>
      </p:sp>
      <p:sp>
        <p:nvSpPr>
          <p:cNvPr name="TextBox 20" id="20"/>
          <p:cNvSpPr txBox="true"/>
          <p:nvPr/>
        </p:nvSpPr>
        <p:spPr>
          <a:xfrm rot="0">
            <a:off x="6794997" y="8144500"/>
            <a:ext cx="4588402" cy="1023620"/>
          </a:xfrm>
          <a:prstGeom prst="rect">
            <a:avLst/>
          </a:prstGeom>
        </p:spPr>
        <p:txBody>
          <a:bodyPr anchor="t" rtlCol="false" tIns="0" lIns="0" bIns="0" rIns="0">
            <a:spAutoFit/>
          </a:bodyPr>
          <a:lstStyle/>
          <a:p>
            <a:pPr algn="ctr" marL="0" indent="0" lvl="0">
              <a:lnSpc>
                <a:spcPts val="2740"/>
              </a:lnSpc>
            </a:pPr>
            <a:r>
              <a:rPr lang="en-US" sz="2000" spc="-40">
                <a:solidFill>
                  <a:srgbClr val="222222">
                    <a:alpha val="69804"/>
                  </a:srgbClr>
                </a:solidFill>
                <a:latin typeface="JASO Sans"/>
                <a:ea typeface="JASO Sans"/>
                <a:cs typeface="JASO Sans"/>
                <a:sym typeface="JASO Sans"/>
              </a:rPr>
              <a:t>복잡한</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코딩이나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룰북 숙지 없이, 오직 텍</a:t>
            </a:r>
            <a:r>
              <a:rPr lang="en-US" sz="2000" spc="-40" strike="noStrike" u="none">
                <a:solidFill>
                  <a:srgbClr val="222222">
                    <a:alpha val="69804"/>
                  </a:srgbClr>
                </a:solidFill>
                <a:latin typeface="JASO Sans"/>
                <a:ea typeface="JASO Sans"/>
                <a:cs typeface="JASO Sans"/>
                <a:sym typeface="JASO Sans"/>
              </a:rPr>
              <a:t>스</a:t>
            </a:r>
            <a:r>
              <a:rPr lang="en-US" sz="2000" spc="-40" strike="noStrike" u="none">
                <a:solidFill>
                  <a:srgbClr val="222222">
                    <a:alpha val="69804"/>
                  </a:srgbClr>
                </a:solidFill>
                <a:latin typeface="JASO Sans"/>
                <a:ea typeface="JASO Sans"/>
                <a:cs typeface="JASO Sans"/>
                <a:sym typeface="JASO Sans"/>
              </a:rPr>
              <a:t>트</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입력만으</a:t>
            </a:r>
            <a:r>
              <a:rPr lang="en-US" sz="2000" spc="-40" strike="noStrike" u="none">
                <a:solidFill>
                  <a:srgbClr val="222222">
                    <a:alpha val="69804"/>
                  </a:srgbClr>
                </a:solidFill>
                <a:latin typeface="JASO Sans"/>
                <a:ea typeface="JASO Sans"/>
                <a:cs typeface="JASO Sans"/>
                <a:sym typeface="JASO Sans"/>
              </a:rPr>
              <a:t>로 </a:t>
            </a:r>
            <a:r>
              <a:rPr lang="en-US" sz="2000" spc="-40" strike="noStrike" u="none">
                <a:solidFill>
                  <a:srgbClr val="222222">
                    <a:alpha val="69804"/>
                  </a:srgbClr>
                </a:solidFill>
                <a:latin typeface="JASO Sans"/>
                <a:ea typeface="JASO Sans"/>
                <a:cs typeface="JASO Sans"/>
                <a:sym typeface="JASO Sans"/>
              </a:rPr>
              <a:t>고품질</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TRPG</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시</a:t>
            </a:r>
            <a:r>
              <a:rPr lang="en-US" sz="2000" spc="-40" strike="noStrike" u="none">
                <a:solidFill>
                  <a:srgbClr val="222222">
                    <a:alpha val="69804"/>
                  </a:srgbClr>
                </a:solidFill>
                <a:latin typeface="JASO Sans"/>
                <a:ea typeface="JASO Sans"/>
                <a:cs typeface="JASO Sans"/>
                <a:sym typeface="JASO Sans"/>
              </a:rPr>
              <a:t>나</a:t>
            </a:r>
            <a:r>
              <a:rPr lang="en-US" sz="2000" spc="-40" strike="noStrike" u="none">
                <a:solidFill>
                  <a:srgbClr val="222222">
                    <a:alpha val="69804"/>
                  </a:srgbClr>
                </a:solidFill>
                <a:latin typeface="JASO Sans"/>
                <a:ea typeface="JASO Sans"/>
                <a:cs typeface="JASO Sans"/>
                <a:sym typeface="JASO Sans"/>
              </a:rPr>
              <a:t>리오를</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자동</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생성하는</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환경을</a:t>
            </a:r>
            <a:r>
              <a:rPr lang="en-US" sz="2000" spc="-40" strike="noStrike" u="none">
                <a:solidFill>
                  <a:srgbClr val="222222">
                    <a:alpha val="69804"/>
                  </a:srgbClr>
                </a:solidFill>
                <a:latin typeface="JASO Sans"/>
                <a:ea typeface="JASO Sans"/>
                <a:cs typeface="JASO Sans"/>
                <a:sym typeface="JASO Sans"/>
              </a:rPr>
              <a:t> 구축</a:t>
            </a:r>
          </a:p>
        </p:txBody>
      </p:sp>
      <p:sp>
        <p:nvSpPr>
          <p:cNvPr name="TextBox 21" id="21"/>
          <p:cNvSpPr txBox="true"/>
          <p:nvPr/>
        </p:nvSpPr>
        <p:spPr>
          <a:xfrm rot="0">
            <a:off x="12084448" y="8144500"/>
            <a:ext cx="4588402" cy="1023620"/>
          </a:xfrm>
          <a:prstGeom prst="rect">
            <a:avLst/>
          </a:prstGeom>
        </p:spPr>
        <p:txBody>
          <a:bodyPr anchor="t" rtlCol="false" tIns="0" lIns="0" bIns="0" rIns="0">
            <a:spAutoFit/>
          </a:bodyPr>
          <a:lstStyle/>
          <a:p>
            <a:pPr algn="ctr" marL="0" indent="0" lvl="0">
              <a:lnSpc>
                <a:spcPts val="2740"/>
              </a:lnSpc>
            </a:pPr>
            <a:r>
              <a:rPr lang="en-US" sz="2000" spc="-40">
                <a:solidFill>
                  <a:srgbClr val="222222">
                    <a:alpha val="69804"/>
                  </a:srgbClr>
                </a:solidFill>
                <a:latin typeface="JASO Sans"/>
                <a:ea typeface="JASO Sans"/>
                <a:cs typeface="JASO Sans"/>
                <a:sym typeface="JASO Sans"/>
              </a:rPr>
              <a:t>단순</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게임을</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넘어</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누구나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자신만의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세계관</a:t>
            </a:r>
            <a:r>
              <a:rPr lang="en-US" sz="2000" spc="-40" strike="noStrike" u="none">
                <a:solidFill>
                  <a:srgbClr val="222222">
                    <a:alpha val="69804"/>
                  </a:srgbClr>
                </a:solidFill>
                <a:latin typeface="JASO Sans"/>
                <a:ea typeface="JASO Sans"/>
                <a:cs typeface="JASO Sans"/>
                <a:sym typeface="JASO Sans"/>
              </a:rPr>
              <a:t>을 </a:t>
            </a:r>
            <a:r>
              <a:rPr lang="en-US" sz="2000" spc="-40" strike="noStrike" u="none">
                <a:solidFill>
                  <a:srgbClr val="222222">
                    <a:alpha val="69804"/>
                  </a:srgbClr>
                </a:solidFill>
                <a:latin typeface="JASO Sans"/>
                <a:ea typeface="JASO Sans"/>
                <a:cs typeface="JASO Sans"/>
                <a:sym typeface="JASO Sans"/>
              </a:rPr>
              <a:t>공유하고 플레이할 수</a:t>
            </a:r>
            <a:r>
              <a:rPr lang="en-US" sz="2000" spc="-40" strike="noStrike" u="none">
                <a:solidFill>
                  <a:srgbClr val="222222">
                    <a:alpha val="69804"/>
                  </a:srgbClr>
                </a:solidFill>
                <a:latin typeface="JASO Sans"/>
                <a:ea typeface="JASO Sans"/>
                <a:cs typeface="JASO Sans"/>
                <a:sym typeface="JASO Sans"/>
              </a:rPr>
              <a:t> 있는 </a:t>
            </a:r>
          </a:p>
          <a:p>
            <a:pPr algn="ctr" marL="0" indent="0" lvl="0">
              <a:lnSpc>
                <a:spcPts val="2740"/>
              </a:lnSpc>
            </a:pPr>
            <a:r>
              <a:rPr lang="en-US" sz="2000" spc="-40" strike="noStrike" u="none">
                <a:solidFill>
                  <a:srgbClr val="222222">
                    <a:alpha val="69804"/>
                  </a:srgbClr>
                </a:solidFill>
                <a:latin typeface="JASO Sans"/>
                <a:ea typeface="JASO Sans"/>
                <a:cs typeface="JASO Sans"/>
                <a:sym typeface="JASO Sans"/>
              </a:rPr>
              <a:t>콘텐츠 플랫폼으로서의 가능성을 확인</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397520" y="3475761"/>
            <a:ext cx="3150357" cy="2469092"/>
          </a:xfrm>
          <a:custGeom>
            <a:avLst/>
            <a:gdLst/>
            <a:ahLst/>
            <a:cxnLst/>
            <a:rect r="r" b="b" t="t" l="l"/>
            <a:pathLst>
              <a:path h="2469092" w="3150357">
                <a:moveTo>
                  <a:pt x="0" y="0"/>
                </a:moveTo>
                <a:lnTo>
                  <a:pt x="3150357" y="0"/>
                </a:lnTo>
                <a:lnTo>
                  <a:pt x="3150357" y="2469092"/>
                </a:lnTo>
                <a:lnTo>
                  <a:pt x="0" y="2469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965908" y="3472197"/>
            <a:ext cx="2754245" cy="2458790"/>
          </a:xfrm>
          <a:custGeom>
            <a:avLst/>
            <a:gdLst/>
            <a:ahLst/>
            <a:cxnLst/>
            <a:rect r="r" b="b" t="t" l="l"/>
            <a:pathLst>
              <a:path h="2458790" w="2754245">
                <a:moveTo>
                  <a:pt x="0" y="0"/>
                </a:moveTo>
                <a:lnTo>
                  <a:pt x="2754245" y="0"/>
                </a:lnTo>
                <a:lnTo>
                  <a:pt x="2754245" y="2458790"/>
                </a:lnTo>
                <a:lnTo>
                  <a:pt x="0" y="2458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660885" y="3613356"/>
            <a:ext cx="2966229" cy="2176471"/>
          </a:xfrm>
          <a:custGeom>
            <a:avLst/>
            <a:gdLst/>
            <a:ahLst/>
            <a:cxnLst/>
            <a:rect r="r" b="b" t="t" l="l"/>
            <a:pathLst>
              <a:path h="2176471" w="2966229">
                <a:moveTo>
                  <a:pt x="0" y="0"/>
                </a:moveTo>
                <a:lnTo>
                  <a:pt x="2966230" y="0"/>
                </a:lnTo>
                <a:lnTo>
                  <a:pt x="2966230" y="2176471"/>
                </a:lnTo>
                <a:lnTo>
                  <a:pt x="0" y="21764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57</a:t>
            </a:r>
          </a:p>
        </p:txBody>
      </p:sp>
      <p:sp>
        <p:nvSpPr>
          <p:cNvPr name="TextBox 23" id="23"/>
          <p:cNvSpPr txBox="true"/>
          <p:nvPr/>
        </p:nvSpPr>
        <p:spPr>
          <a:xfrm rot="-18144">
            <a:off x="1518384" y="939516"/>
            <a:ext cx="36506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한계점 분석</a:t>
            </a:r>
          </a:p>
        </p:txBody>
      </p:sp>
      <p:sp>
        <p:nvSpPr>
          <p:cNvPr name="TextBox 24" id="24"/>
          <p:cNvSpPr txBox="true"/>
          <p:nvPr/>
        </p:nvSpPr>
        <p:spPr>
          <a:xfrm rot="0">
            <a:off x="1830850" y="7406594"/>
            <a:ext cx="428369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고성능 LLM 호출에 따른 API 비용 부담 및</a:t>
            </a:r>
          </a:p>
          <a:p>
            <a:pPr algn="ctr">
              <a:lnSpc>
                <a:spcPts val="3069"/>
              </a:lnSpc>
            </a:pPr>
            <a:r>
              <a:rPr lang="en-US" sz="2032" spc="-71">
                <a:solidFill>
                  <a:srgbClr val="222222">
                    <a:alpha val="61961"/>
                  </a:srgbClr>
                </a:solidFill>
                <a:latin typeface="JASO Sans"/>
                <a:ea typeface="JASO Sans"/>
                <a:cs typeface="JASO Sans"/>
                <a:sym typeface="JASO Sans"/>
              </a:rPr>
              <a:t>서비스 스케일업 시 운영 효율성 확보 필요</a:t>
            </a:r>
          </a:p>
        </p:txBody>
      </p:sp>
      <p:sp>
        <p:nvSpPr>
          <p:cNvPr name="TextBox 25" id="25"/>
          <p:cNvSpPr txBox="true"/>
          <p:nvPr/>
        </p:nvSpPr>
        <p:spPr>
          <a:xfrm rot="0">
            <a:off x="6823072" y="7216094"/>
            <a:ext cx="4689643" cy="1129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현재 전투 로직이 기초적인 수준이며,</a:t>
            </a:r>
          </a:p>
          <a:p>
            <a:pPr algn="ctr">
              <a:lnSpc>
                <a:spcPts val="3069"/>
              </a:lnSpc>
            </a:pPr>
            <a:r>
              <a:rPr lang="en-US" sz="2032" spc="-71">
                <a:solidFill>
                  <a:srgbClr val="222222">
                    <a:alpha val="61961"/>
                  </a:srgbClr>
                </a:solidFill>
                <a:latin typeface="JASO Sans"/>
                <a:ea typeface="JASO Sans"/>
                <a:cs typeface="JASO Sans"/>
                <a:sym typeface="JASO Sans"/>
              </a:rPr>
              <a:t>복잡한 TRPG 룰북의</a:t>
            </a:r>
          </a:p>
          <a:p>
            <a:pPr algn="ctr">
              <a:lnSpc>
                <a:spcPts val="3069"/>
              </a:lnSpc>
            </a:pPr>
            <a:r>
              <a:rPr lang="en-US" sz="2032" spc="-71">
                <a:solidFill>
                  <a:srgbClr val="222222">
                    <a:alpha val="61961"/>
                  </a:srgbClr>
                </a:solidFill>
                <a:latin typeface="JASO Sans"/>
                <a:ea typeface="JASO Sans"/>
                <a:cs typeface="JASO Sans"/>
                <a:sym typeface="JASO Sans"/>
              </a:rPr>
              <a:t>물리 법칙을 100% 반영하기엔 미흡함</a:t>
            </a:r>
          </a:p>
        </p:txBody>
      </p:sp>
      <p:sp>
        <p:nvSpPr>
          <p:cNvPr name="TextBox 26" id="26"/>
          <p:cNvSpPr txBox="true"/>
          <p:nvPr/>
        </p:nvSpPr>
        <p:spPr>
          <a:xfrm rot="0">
            <a:off x="12174384" y="7216094"/>
            <a:ext cx="4337294" cy="1129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RAG가 참조하는 세계관 데이터의</a:t>
            </a:r>
          </a:p>
          <a:p>
            <a:pPr algn="ctr">
              <a:lnSpc>
                <a:spcPts val="3069"/>
              </a:lnSpc>
            </a:pPr>
            <a:r>
              <a:rPr lang="en-US" sz="2032" spc="-71">
                <a:solidFill>
                  <a:srgbClr val="222222">
                    <a:alpha val="61961"/>
                  </a:srgbClr>
                </a:solidFill>
                <a:latin typeface="JASO Sans"/>
                <a:ea typeface="JASO Sans"/>
                <a:cs typeface="JASO Sans"/>
                <a:sym typeface="JASO Sans"/>
              </a:rPr>
              <a:t>양과 질에 따라 AI 답변의 퀄리티 편차가</a:t>
            </a:r>
          </a:p>
          <a:p>
            <a:pPr algn="ctr">
              <a:lnSpc>
                <a:spcPts val="3069"/>
              </a:lnSpc>
            </a:pPr>
            <a:r>
              <a:rPr lang="en-US" sz="2032" spc="-71">
                <a:solidFill>
                  <a:srgbClr val="222222">
                    <a:alpha val="61961"/>
                  </a:srgbClr>
                </a:solidFill>
                <a:latin typeface="JASO Sans"/>
                <a:ea typeface="JASO Sans"/>
                <a:cs typeface="JASO Sans"/>
                <a:sym typeface="JASO Sans"/>
              </a:rPr>
              <a:t>발생하는 문제 존재</a:t>
            </a:r>
          </a:p>
        </p:txBody>
      </p:sp>
      <p:sp>
        <p:nvSpPr>
          <p:cNvPr name="TextBox 27" id="27"/>
          <p:cNvSpPr txBox="true"/>
          <p:nvPr/>
        </p:nvSpPr>
        <p:spPr>
          <a:xfrm rot="-18144">
            <a:off x="2162286" y="6391967"/>
            <a:ext cx="3692733"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운영/비용적 한계</a:t>
            </a:r>
          </a:p>
        </p:txBody>
      </p:sp>
      <p:sp>
        <p:nvSpPr>
          <p:cNvPr name="TextBox 28" id="28"/>
          <p:cNvSpPr txBox="true"/>
          <p:nvPr/>
        </p:nvSpPr>
        <p:spPr>
          <a:xfrm rot="-18144">
            <a:off x="7050577" y="6390537"/>
            <a:ext cx="423473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기술적 구현의 한계</a:t>
            </a:r>
          </a:p>
        </p:txBody>
      </p:sp>
      <p:sp>
        <p:nvSpPr>
          <p:cNvPr name="TextBox 29" id="29"/>
          <p:cNvSpPr txBox="true"/>
          <p:nvPr/>
        </p:nvSpPr>
        <p:spPr>
          <a:xfrm rot="-18144">
            <a:off x="12556914" y="6388705"/>
            <a:ext cx="354064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데이터 의존성</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974300" y="3624690"/>
            <a:ext cx="2068606" cy="2455318"/>
          </a:xfrm>
          <a:custGeom>
            <a:avLst/>
            <a:gdLst/>
            <a:ahLst/>
            <a:cxnLst/>
            <a:rect r="r" b="b" t="t" l="l"/>
            <a:pathLst>
              <a:path h="2455318" w="2068606">
                <a:moveTo>
                  <a:pt x="0" y="0"/>
                </a:moveTo>
                <a:lnTo>
                  <a:pt x="2068605" y="0"/>
                </a:lnTo>
                <a:lnTo>
                  <a:pt x="2068605" y="2455318"/>
                </a:lnTo>
                <a:lnTo>
                  <a:pt x="0" y="2455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8061571" y="3664547"/>
            <a:ext cx="2164857" cy="2415461"/>
          </a:xfrm>
          <a:custGeom>
            <a:avLst/>
            <a:gdLst/>
            <a:ahLst/>
            <a:cxnLst/>
            <a:rect r="r" b="b" t="t" l="l"/>
            <a:pathLst>
              <a:path h="2415461" w="2164857">
                <a:moveTo>
                  <a:pt x="0" y="0"/>
                </a:moveTo>
                <a:lnTo>
                  <a:pt x="2164858" y="0"/>
                </a:lnTo>
                <a:lnTo>
                  <a:pt x="2164858" y="2415461"/>
                </a:lnTo>
                <a:lnTo>
                  <a:pt x="0" y="2415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119454" y="3664547"/>
            <a:ext cx="2415461" cy="2415461"/>
          </a:xfrm>
          <a:custGeom>
            <a:avLst/>
            <a:gdLst/>
            <a:ahLst/>
            <a:cxnLst/>
            <a:rect r="r" b="b" t="t" l="l"/>
            <a:pathLst>
              <a:path h="2415461" w="2415461">
                <a:moveTo>
                  <a:pt x="0" y="0"/>
                </a:moveTo>
                <a:lnTo>
                  <a:pt x="2415461" y="0"/>
                </a:lnTo>
                <a:lnTo>
                  <a:pt x="2415461" y="2415461"/>
                </a:lnTo>
                <a:lnTo>
                  <a:pt x="0" y="2415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58</a:t>
            </a:r>
          </a:p>
        </p:txBody>
      </p:sp>
      <p:sp>
        <p:nvSpPr>
          <p:cNvPr name="TextBox 23" id="23"/>
          <p:cNvSpPr txBox="true"/>
          <p:nvPr/>
        </p:nvSpPr>
        <p:spPr>
          <a:xfrm rot="-18144">
            <a:off x="1518341" y="923121"/>
            <a:ext cx="9862971"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서비스 고도화 1 - 멀티플레이 확장</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혼자 하는 모험에서 우리를 위한 서사로: 실시간 멀티플레이 파티</a:t>
            </a:r>
            <a:r>
              <a:rPr lang="en-US" b="true" sz="3000" spc="-105">
                <a:solidFill>
                  <a:srgbClr val="000000"/>
                </a:solidFill>
                <a:latin typeface="JASO Sans Bold"/>
                <a:ea typeface="JASO Sans Bold"/>
                <a:cs typeface="JASO Sans Bold"/>
                <a:sym typeface="JASO Sans Bold"/>
              </a:rPr>
              <a:t> 시스템 구축</a:t>
            </a:r>
          </a:p>
        </p:txBody>
      </p:sp>
      <p:sp>
        <p:nvSpPr>
          <p:cNvPr name="TextBox 25" id="25"/>
          <p:cNvSpPr txBox="true"/>
          <p:nvPr/>
        </p:nvSpPr>
        <p:spPr>
          <a:xfrm rot="0">
            <a:off x="1747051" y="7006544"/>
            <a:ext cx="4523104"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싱글 플레이를 넘어 다수의 사용자가</a:t>
            </a:r>
          </a:p>
          <a:p>
            <a:pPr algn="ctr">
              <a:lnSpc>
                <a:spcPts val="3069"/>
              </a:lnSpc>
            </a:pPr>
            <a:r>
              <a:rPr lang="en-US" sz="2032" spc="-71">
                <a:solidFill>
                  <a:srgbClr val="222222">
                    <a:alpha val="61961"/>
                  </a:srgbClr>
                </a:solidFill>
                <a:latin typeface="JASO Sans"/>
                <a:ea typeface="JASO Sans"/>
                <a:cs typeface="JASO Sans"/>
                <a:sym typeface="JASO Sans"/>
              </a:rPr>
              <a:t>하나의 시나리오에 동시 접속하는 환경 구축</a:t>
            </a:r>
          </a:p>
        </p:txBody>
      </p:sp>
      <p:sp>
        <p:nvSpPr>
          <p:cNvPr name="TextBox 26" id="26"/>
          <p:cNvSpPr txBox="true"/>
          <p:nvPr/>
        </p:nvSpPr>
        <p:spPr>
          <a:xfrm rot="0">
            <a:off x="6826326" y="7006544"/>
            <a:ext cx="46831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여러 명의 행동이 충돌하지 않도록</a:t>
            </a:r>
          </a:p>
          <a:p>
            <a:pPr algn="ctr">
              <a:lnSpc>
                <a:spcPts val="3069"/>
              </a:lnSpc>
            </a:pPr>
            <a:r>
              <a:rPr lang="en-US" sz="2032" spc="-71">
                <a:solidFill>
                  <a:srgbClr val="222222">
                    <a:alpha val="61961"/>
                  </a:srgbClr>
                </a:solidFill>
                <a:latin typeface="JASO Sans"/>
                <a:ea typeface="JASO Sans"/>
                <a:cs typeface="JASO Sans"/>
                <a:sym typeface="JASO Sans"/>
              </a:rPr>
              <a:t>AI 마스터가 주도하는 정교한 턴 관리 로직 도입</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한 명의 선택이 파티 전체의 운명을</a:t>
            </a:r>
          </a:p>
          <a:p>
            <a:pPr algn="ctr">
              <a:lnSpc>
                <a:spcPts val="3069"/>
              </a:lnSpc>
            </a:pPr>
            <a:r>
              <a:rPr lang="en-US" sz="2032" spc="-71">
                <a:solidFill>
                  <a:srgbClr val="222222">
                    <a:alpha val="61961"/>
                  </a:srgbClr>
                </a:solidFill>
                <a:latin typeface="JASO Sans"/>
                <a:ea typeface="JASO Sans"/>
                <a:cs typeface="JASO Sans"/>
                <a:sym typeface="JASO Sans"/>
              </a:rPr>
              <a:t>결정하는 다대일 서사 구조 구현</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멀티 유저 세션</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실시간 턴 제어</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협동 서사 상호작용</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087759" y="3664547"/>
            <a:ext cx="3841688" cy="2415461"/>
          </a:xfrm>
          <a:custGeom>
            <a:avLst/>
            <a:gdLst/>
            <a:ahLst/>
            <a:cxnLst/>
            <a:rect r="r" b="b" t="t" l="l"/>
            <a:pathLst>
              <a:path h="2415461" w="3841688">
                <a:moveTo>
                  <a:pt x="0" y="0"/>
                </a:moveTo>
                <a:lnTo>
                  <a:pt x="3841688" y="0"/>
                </a:lnTo>
                <a:lnTo>
                  <a:pt x="3841688" y="2415461"/>
                </a:lnTo>
                <a:lnTo>
                  <a:pt x="0" y="2415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965447" y="3624690"/>
            <a:ext cx="2357106" cy="2455318"/>
          </a:xfrm>
          <a:custGeom>
            <a:avLst/>
            <a:gdLst/>
            <a:ahLst/>
            <a:cxnLst/>
            <a:rect r="r" b="b" t="t" l="l"/>
            <a:pathLst>
              <a:path h="2455318" w="2357106">
                <a:moveTo>
                  <a:pt x="0" y="0"/>
                </a:moveTo>
                <a:lnTo>
                  <a:pt x="2357106" y="0"/>
                </a:lnTo>
                <a:lnTo>
                  <a:pt x="2357106" y="2455318"/>
                </a:lnTo>
                <a:lnTo>
                  <a:pt x="0" y="24553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485379" y="3621197"/>
            <a:ext cx="3683612" cy="2458811"/>
          </a:xfrm>
          <a:custGeom>
            <a:avLst/>
            <a:gdLst/>
            <a:ahLst/>
            <a:cxnLst/>
            <a:rect r="r" b="b" t="t" l="l"/>
            <a:pathLst>
              <a:path h="2458811" w="3683612">
                <a:moveTo>
                  <a:pt x="0" y="0"/>
                </a:moveTo>
                <a:lnTo>
                  <a:pt x="3683612" y="0"/>
                </a:lnTo>
                <a:lnTo>
                  <a:pt x="3683612" y="2458811"/>
                </a:lnTo>
                <a:lnTo>
                  <a:pt x="0" y="2458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59</a:t>
            </a:r>
          </a:p>
        </p:txBody>
      </p:sp>
      <p:sp>
        <p:nvSpPr>
          <p:cNvPr name="TextBox 23" id="23"/>
          <p:cNvSpPr txBox="true"/>
          <p:nvPr/>
        </p:nvSpPr>
        <p:spPr>
          <a:xfrm rot="-18144">
            <a:off x="1518340" y="922730"/>
            <a:ext cx="10011262"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서비스</a:t>
            </a:r>
            <a:r>
              <a:rPr lang="en-US" b="true" sz="5600" spc="-123">
                <a:solidFill>
                  <a:srgbClr val="222222"/>
                </a:solidFill>
                <a:latin typeface="JASO Sans Bold"/>
                <a:ea typeface="JASO Sans Bold"/>
                <a:cs typeface="JASO Sans Bold"/>
                <a:sym typeface="JASO Sans Bold"/>
              </a:rPr>
              <a:t> 고도화 2 - 멀티미디어 확장</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텍스트를 넘어 전율로: AI 기반 BGM과 TTS가 완성하는 궁극의</a:t>
            </a:r>
            <a:r>
              <a:rPr lang="en-US" b="true" sz="3000" spc="-105">
                <a:solidFill>
                  <a:srgbClr val="000000"/>
                </a:solidFill>
                <a:latin typeface="JASO Sans Bold"/>
                <a:ea typeface="JASO Sans Bold"/>
                <a:cs typeface="JASO Sans Bold"/>
                <a:sym typeface="JASO Sans Bold"/>
              </a:rPr>
              <a:t> 몰입형 서사</a:t>
            </a:r>
          </a:p>
        </p:txBody>
      </p:sp>
      <p:sp>
        <p:nvSpPr>
          <p:cNvPr name="TextBox 25" id="25"/>
          <p:cNvSpPr txBox="true"/>
          <p:nvPr/>
        </p:nvSpPr>
        <p:spPr>
          <a:xfrm rot="0">
            <a:off x="1655569" y="7006544"/>
            <a:ext cx="470606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서사의 분위기(긴박, 평화 등)를 AI가 분석하여</a:t>
            </a:r>
          </a:p>
          <a:p>
            <a:pPr algn="ctr">
              <a:lnSpc>
                <a:spcPts val="3069"/>
              </a:lnSpc>
            </a:pPr>
            <a:r>
              <a:rPr lang="en-US" sz="2032" spc="-71">
                <a:solidFill>
                  <a:srgbClr val="222222">
                    <a:alpha val="61961"/>
                  </a:srgbClr>
                </a:solidFill>
                <a:latin typeface="JASO Sans"/>
                <a:ea typeface="JASO Sans"/>
                <a:cs typeface="JASO Sans"/>
                <a:sym typeface="JASO Sans"/>
              </a:rPr>
              <a:t>배경음악 실시간 생성 및 재생</a:t>
            </a:r>
          </a:p>
        </p:txBody>
      </p:sp>
      <p:sp>
        <p:nvSpPr>
          <p:cNvPr name="TextBox 26" id="26"/>
          <p:cNvSpPr txBox="true"/>
          <p:nvPr/>
        </p:nvSpPr>
        <p:spPr>
          <a:xfrm rot="0">
            <a:off x="6826326" y="7006544"/>
            <a:ext cx="46831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NPC와 내레이터의 페르소나를 살린</a:t>
            </a:r>
          </a:p>
          <a:p>
            <a:pPr algn="ctr">
              <a:lnSpc>
                <a:spcPts val="3069"/>
              </a:lnSpc>
            </a:pPr>
            <a:r>
              <a:rPr lang="en-US" sz="2032" spc="-71">
                <a:solidFill>
                  <a:srgbClr val="222222">
                    <a:alpha val="61961"/>
                  </a:srgbClr>
                </a:solidFill>
                <a:latin typeface="JASO Sans"/>
                <a:ea typeface="JASO Sans"/>
                <a:cs typeface="JASO Sans"/>
                <a:sym typeface="JASO Sans"/>
              </a:rPr>
              <a:t>고품질 음성을 입혀 청각적 몰입감 제공</a:t>
            </a:r>
          </a:p>
        </p:txBody>
      </p:sp>
      <p:sp>
        <p:nvSpPr>
          <p:cNvPr name="TextBox 27" id="27"/>
          <p:cNvSpPr txBox="true"/>
          <p:nvPr/>
        </p:nvSpPr>
        <p:spPr>
          <a:xfrm rot="0">
            <a:off x="12102141" y="7006544"/>
            <a:ext cx="445008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시각(텍스트/이미지)과 청각(BGM/TTS)이</a:t>
            </a:r>
          </a:p>
          <a:p>
            <a:pPr algn="ctr">
              <a:lnSpc>
                <a:spcPts val="3069"/>
              </a:lnSpc>
            </a:pPr>
            <a:r>
              <a:rPr lang="en-US" sz="2032" spc="-71">
                <a:solidFill>
                  <a:srgbClr val="222222">
                    <a:alpha val="61961"/>
                  </a:srgbClr>
                </a:solidFill>
                <a:latin typeface="JASO Sans"/>
                <a:ea typeface="JASO Sans"/>
                <a:cs typeface="JASO Sans"/>
                <a:sym typeface="JASO Sans"/>
              </a:rPr>
              <a:t>결합된 멀티미디어 환경 구축</a:t>
            </a:r>
          </a:p>
        </p:txBody>
      </p:sp>
      <p:sp>
        <p:nvSpPr>
          <p:cNvPr name="TextBox 28" id="28"/>
          <p:cNvSpPr txBox="true"/>
          <p:nvPr/>
        </p:nvSpPr>
        <p:spPr>
          <a:xfrm rot="-18144">
            <a:off x="2047877"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상황 맞춤형 BGM</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음성 합성(TTS)</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입체적 서사 경험</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06</a:t>
            </a:r>
          </a:p>
        </p:txBody>
      </p:sp>
      <p:sp>
        <p:nvSpPr>
          <p:cNvPr name="TextBox 11" id="11"/>
          <p:cNvSpPr txBox="true"/>
          <p:nvPr/>
        </p:nvSpPr>
        <p:spPr>
          <a:xfrm rot="-18144">
            <a:off x="1518345" y="924650"/>
            <a:ext cx="928348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프로젝트 목표</a:t>
            </a:r>
          </a:p>
        </p:txBody>
      </p:sp>
      <p:grpSp>
        <p:nvGrpSpPr>
          <p:cNvPr name="Group 12" id="12"/>
          <p:cNvGrpSpPr/>
          <p:nvPr/>
        </p:nvGrpSpPr>
        <p:grpSpPr>
          <a:xfrm rot="0">
            <a:off x="1523631" y="2806359"/>
            <a:ext cx="7415411" cy="6451941"/>
            <a:chOff x="0" y="0"/>
            <a:chExt cx="2065815" cy="1797407"/>
          </a:xfrm>
        </p:grpSpPr>
        <p:sp>
          <p:nvSpPr>
            <p:cNvPr name="Freeform 13" id="13"/>
            <p:cNvSpPr/>
            <p:nvPr/>
          </p:nvSpPr>
          <p:spPr>
            <a:xfrm flipH="false" flipV="false" rot="0">
              <a:off x="0" y="0"/>
              <a:ext cx="2065815" cy="1797407"/>
            </a:xfrm>
            <a:custGeom>
              <a:avLst/>
              <a:gdLst/>
              <a:ahLst/>
              <a:cxnLst/>
              <a:rect r="r" b="b" t="t" l="l"/>
              <a:pathLst>
                <a:path h="1797407" w="2065815">
                  <a:moveTo>
                    <a:pt x="0" y="0"/>
                  </a:moveTo>
                  <a:lnTo>
                    <a:pt x="2065815" y="0"/>
                  </a:lnTo>
                  <a:lnTo>
                    <a:pt x="2065815" y="1797407"/>
                  </a:lnTo>
                  <a:lnTo>
                    <a:pt x="0" y="1797407"/>
                  </a:lnTo>
                  <a:close/>
                </a:path>
              </a:pathLst>
            </a:custGeom>
            <a:solidFill>
              <a:srgbClr val="E4E7F2"/>
            </a:solidFill>
            <a:ln cap="sq">
              <a:noFill/>
              <a:prstDash val="solid"/>
              <a:miter/>
            </a:ln>
          </p:spPr>
        </p:sp>
        <p:sp>
          <p:nvSpPr>
            <p:cNvPr name="TextBox 14" id="14"/>
            <p:cNvSpPr txBox="true"/>
            <p:nvPr/>
          </p:nvSpPr>
          <p:spPr>
            <a:xfrm>
              <a:off x="0" y="-47625"/>
              <a:ext cx="2065815" cy="184503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348958" y="2806359"/>
            <a:ext cx="7415411" cy="6451941"/>
            <a:chOff x="0" y="0"/>
            <a:chExt cx="2065815" cy="1797407"/>
          </a:xfrm>
        </p:grpSpPr>
        <p:sp>
          <p:nvSpPr>
            <p:cNvPr name="Freeform 16" id="16"/>
            <p:cNvSpPr/>
            <p:nvPr/>
          </p:nvSpPr>
          <p:spPr>
            <a:xfrm flipH="false" flipV="false" rot="0">
              <a:off x="0" y="0"/>
              <a:ext cx="2065815" cy="1797407"/>
            </a:xfrm>
            <a:custGeom>
              <a:avLst/>
              <a:gdLst/>
              <a:ahLst/>
              <a:cxnLst/>
              <a:rect r="r" b="b" t="t" l="l"/>
              <a:pathLst>
                <a:path h="1797407" w="2065815">
                  <a:moveTo>
                    <a:pt x="0" y="0"/>
                  </a:moveTo>
                  <a:lnTo>
                    <a:pt x="2065815" y="0"/>
                  </a:lnTo>
                  <a:lnTo>
                    <a:pt x="2065815" y="1797407"/>
                  </a:lnTo>
                  <a:lnTo>
                    <a:pt x="0" y="1797407"/>
                  </a:lnTo>
                  <a:close/>
                </a:path>
              </a:pathLst>
            </a:custGeom>
            <a:solidFill>
              <a:srgbClr val="DEDEDE">
                <a:alpha val="63922"/>
              </a:srgbClr>
            </a:solidFill>
            <a:ln cap="sq">
              <a:noFill/>
              <a:prstDash val="solid"/>
              <a:miter/>
            </a:ln>
          </p:spPr>
        </p:sp>
        <p:sp>
          <p:nvSpPr>
            <p:cNvPr name="TextBox 17" id="17"/>
            <p:cNvSpPr txBox="true"/>
            <p:nvPr/>
          </p:nvSpPr>
          <p:spPr>
            <a:xfrm>
              <a:off x="0" y="-47625"/>
              <a:ext cx="2065815" cy="18450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2169570" y="5030302"/>
            <a:ext cx="6120491" cy="2463151"/>
          </a:xfrm>
          <a:prstGeom prst="rect">
            <a:avLst/>
          </a:prstGeom>
        </p:spPr>
        <p:txBody>
          <a:bodyPr anchor="t" rtlCol="false" tIns="0" lIns="0" bIns="0" rIns="0">
            <a:spAutoFit/>
          </a:bodyPr>
          <a:lstStyle/>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AI를 넘어선 몰입감</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단순히 기계와 대화하는 것이 아닌,</a:t>
            </a:r>
          </a:p>
          <a:p>
            <a:pPr algn="l">
              <a:lnSpc>
                <a:spcPts val="3069"/>
              </a:lnSpc>
            </a:pPr>
            <a:r>
              <a:rPr lang="en-US" sz="2032" spc="-71">
                <a:solidFill>
                  <a:srgbClr val="222222">
                    <a:alpha val="61961"/>
                  </a:srgbClr>
                </a:solidFill>
                <a:latin typeface="JASO Sans"/>
                <a:ea typeface="JASO Sans"/>
                <a:cs typeface="JASO Sans"/>
                <a:sym typeface="JASO Sans"/>
              </a:rPr>
              <a:t>       실제 던전 마스터(DM)와 함께</a:t>
            </a:r>
            <a:r>
              <a:rPr lang="en-US" sz="2032" spc="-71">
                <a:solidFill>
                  <a:srgbClr val="222222">
                    <a:alpha val="61961"/>
                  </a:srgbClr>
                </a:solidFill>
                <a:latin typeface="JASO Sans"/>
                <a:ea typeface="JASO Sans"/>
                <a:cs typeface="JASO Sans"/>
                <a:sym typeface="JASO Sans"/>
              </a:rPr>
              <a:t> 모험하는 듯한</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a:solidFill>
                  <a:srgbClr val="222222">
                    <a:alpha val="61961"/>
                  </a:srgbClr>
                </a:solidFill>
                <a:latin typeface="JASO Sans"/>
                <a:ea typeface="JASO Sans"/>
                <a:cs typeface="JASO Sans"/>
                <a:sym typeface="JASO Sans"/>
              </a:rPr>
              <a:t>깊은</a:t>
            </a: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서사적 몰입</a:t>
            </a:r>
            <a:r>
              <a:rPr lang="en-US" sz="2032" spc="-71">
                <a:solidFill>
                  <a:srgbClr val="222222">
                    <a:alpha val="61961"/>
                  </a:srgbClr>
                </a:solidFill>
                <a:latin typeface="JASO Sans"/>
                <a:ea typeface="JASO Sans"/>
                <a:cs typeface="JASO Sans"/>
                <a:sym typeface="JASO Sans"/>
              </a:rPr>
              <a:t>을 제공합니다.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무결한 세계관 유지</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멀티 에이전트의 상호</a:t>
            </a:r>
            <a:r>
              <a:rPr lang="en-US" sz="2032" spc="-71">
                <a:solidFill>
                  <a:srgbClr val="222222">
                    <a:alpha val="61961"/>
                  </a:srgbClr>
                </a:solidFill>
                <a:latin typeface="JASO Sans"/>
                <a:ea typeface="JASO Sans"/>
                <a:cs typeface="JASO Sans"/>
                <a:sym typeface="JASO Sans"/>
              </a:rPr>
              <a:t> 검증을 통해</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설정 붕괴와 환각 현상이 없는</a:t>
            </a:r>
            <a:r>
              <a:rPr lang="en-US" sz="2032" spc="-71">
                <a:solidFill>
                  <a:srgbClr val="222222">
                    <a:alpha val="61961"/>
                  </a:srgbClr>
                </a:solidFill>
                <a:latin typeface="JASO Sans"/>
                <a:ea typeface="JASO Sans"/>
                <a:cs typeface="JASO Sans"/>
                <a:sym typeface="JASO Sans"/>
              </a:rPr>
              <a:t> 일관된 이야기를</a:t>
            </a:r>
          </a:p>
          <a:p>
            <a:pPr algn="l">
              <a:lnSpc>
                <a:spcPts val="3069"/>
              </a:lnSpc>
            </a:pPr>
            <a:r>
              <a:rPr lang="en-US" sz="2032" spc="-71">
                <a:solidFill>
                  <a:srgbClr val="222222">
                    <a:alpha val="61961"/>
                  </a:srgbClr>
                </a:solidFill>
                <a:latin typeface="JASO Sans"/>
                <a:ea typeface="JASO Sans"/>
                <a:cs typeface="JASO Sans"/>
                <a:sym typeface="JASO Sans"/>
              </a:rPr>
              <a:t>       보장합니다.</a:t>
            </a:r>
          </a:p>
        </p:txBody>
      </p:sp>
      <p:sp>
        <p:nvSpPr>
          <p:cNvPr name="TextBox 19" id="19"/>
          <p:cNvSpPr txBox="true"/>
          <p:nvPr/>
        </p:nvSpPr>
        <p:spPr>
          <a:xfrm rot="0">
            <a:off x="9986941" y="5030302"/>
            <a:ext cx="6139446" cy="3796651"/>
          </a:xfrm>
          <a:prstGeom prst="rect">
            <a:avLst/>
          </a:prstGeom>
        </p:spPr>
        <p:txBody>
          <a:bodyPr anchor="t" rtlCol="false" tIns="0" lIns="0" bIns="0" rIns="0">
            <a:spAutoFit/>
          </a:bodyPr>
          <a:lstStyle/>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실시간 응답 속도</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LLM의 스트리밍(SSE) 최적화를</a:t>
            </a:r>
            <a:r>
              <a:rPr lang="en-US" sz="2032" spc="-71">
                <a:solidFill>
                  <a:srgbClr val="222222">
                    <a:alpha val="61961"/>
                  </a:srgbClr>
                </a:solidFill>
                <a:latin typeface="JASO Sans"/>
                <a:ea typeface="JASO Sans"/>
                <a:cs typeface="JASO Sans"/>
                <a:sym typeface="JASO Sans"/>
              </a:rPr>
              <a:t> 통해</a:t>
            </a:r>
          </a:p>
          <a:p>
            <a:pPr algn="l">
              <a:lnSpc>
                <a:spcPts val="3069"/>
              </a:lnSpc>
            </a:pPr>
            <a:r>
              <a:rPr lang="en-US" sz="2032" spc="-71">
                <a:solidFill>
                  <a:srgbClr val="222222">
                    <a:alpha val="61961"/>
                  </a:srgbClr>
                </a:solidFill>
                <a:latin typeface="JASO Sans"/>
                <a:ea typeface="JASO Sans"/>
                <a:cs typeface="JASO Sans"/>
                <a:sym typeface="JASO Sans"/>
              </a:rPr>
              <a:t>       턴당 평균 </a:t>
            </a:r>
            <a:r>
              <a:rPr lang="en-US" sz="2032" spc="-71" b="true">
                <a:solidFill>
                  <a:srgbClr val="3A59D1">
                    <a:alpha val="61961"/>
                  </a:srgbClr>
                </a:solidFill>
                <a:latin typeface="JASO Sans Bold"/>
                <a:ea typeface="JASO Sans Bold"/>
                <a:cs typeface="JASO Sans Bold"/>
                <a:sym typeface="JASO Sans Bold"/>
              </a:rPr>
              <a:t>응답 속도 3초 이내</a:t>
            </a:r>
            <a:r>
              <a:rPr lang="en-US" sz="2032" spc="-71">
                <a:solidFill>
                  <a:srgbClr val="222222">
                    <a:alpha val="61961"/>
                  </a:srgbClr>
                </a:solidFill>
                <a:latin typeface="JASO Sans"/>
                <a:ea typeface="JASO Sans"/>
                <a:cs typeface="JASO Sans"/>
                <a:sym typeface="JASO Sans"/>
              </a:rPr>
              <a:t>를</a:t>
            </a:r>
            <a:r>
              <a:rPr lang="en-US" sz="2032" spc="-71">
                <a:solidFill>
                  <a:srgbClr val="222222">
                    <a:alpha val="61961"/>
                  </a:srgbClr>
                </a:solidFill>
                <a:latin typeface="JASO Sans"/>
                <a:ea typeface="JASO Sans"/>
                <a:cs typeface="JASO Sans"/>
                <a:sym typeface="JASO Sans"/>
              </a:rPr>
              <a:t> 유지하여 쾌적한</a:t>
            </a:r>
          </a:p>
          <a:p>
            <a:pPr algn="l">
              <a:lnSpc>
                <a:spcPts val="3069"/>
              </a:lnSpc>
            </a:pPr>
            <a:r>
              <a:rPr lang="en-US" sz="2032" spc="-71">
                <a:solidFill>
                  <a:srgbClr val="222222">
                    <a:alpha val="61961"/>
                  </a:srgbClr>
                </a:solidFill>
                <a:latin typeface="JASO Sans"/>
                <a:ea typeface="JASO Sans"/>
                <a:cs typeface="JASO Sans"/>
                <a:sym typeface="JASO Sans"/>
              </a:rPr>
              <a:t>       플레이 환경을 구축합니다.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서사</a:t>
            </a:r>
            <a:r>
              <a:rPr lang="en-US" b="true" sz="2032" spc="-71">
                <a:solidFill>
                  <a:srgbClr val="000000">
                    <a:alpha val="61961"/>
                  </a:srgbClr>
                </a:solidFill>
                <a:latin typeface="JASO Sans Bold"/>
                <a:ea typeface="JASO Sans Bold"/>
                <a:cs typeface="JASO Sans Bold"/>
                <a:sym typeface="JASO Sans Bold"/>
              </a:rPr>
              <a:t> 오류</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발생률</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0%</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지향: </a:t>
            </a:r>
            <a:r>
              <a:rPr lang="en-US" sz="2032" spc="-71">
                <a:solidFill>
                  <a:srgbClr val="222222">
                    <a:alpha val="61961"/>
                  </a:srgbClr>
                </a:solidFill>
                <a:latin typeface="JASO Sans"/>
                <a:ea typeface="JASO Sans"/>
                <a:cs typeface="JASO Sans"/>
                <a:sym typeface="JASO Sans"/>
              </a:rPr>
              <a:t>Validator 에이전트의</a:t>
            </a:r>
          </a:p>
          <a:p>
            <a:pPr algn="l">
              <a:lnSpc>
                <a:spcPts val="3069"/>
              </a:lnSpc>
            </a:pPr>
            <a:r>
              <a:rPr lang="en-US" sz="2032" spc="-71">
                <a:solidFill>
                  <a:srgbClr val="222222">
                    <a:alpha val="61961"/>
                  </a:srgbClr>
                </a:solidFill>
                <a:latin typeface="JASO Sans"/>
                <a:ea typeface="JASO Sans"/>
                <a:cs typeface="JASO Sans"/>
                <a:sym typeface="JASO Sans"/>
              </a:rPr>
              <a:t>       자동 검수 루프를 통해 시나리오 </a:t>
            </a:r>
            <a:r>
              <a:rPr lang="en-US" sz="2032" spc="-71" b="true">
                <a:solidFill>
                  <a:srgbClr val="3A59D1">
                    <a:alpha val="61961"/>
                  </a:srgbClr>
                </a:solidFill>
                <a:latin typeface="JASO Sans Bold"/>
                <a:ea typeface="JASO Sans Bold"/>
                <a:cs typeface="JASO Sans Bold"/>
                <a:sym typeface="JASO Sans Bold"/>
              </a:rPr>
              <a:t>논리 모순</a:t>
            </a:r>
            <a:r>
              <a:rPr lang="en-US" sz="2032" spc="-71" b="true">
                <a:solidFill>
                  <a:srgbClr val="3A59D1">
                    <a:alpha val="61961"/>
                  </a:srgbClr>
                </a:solidFill>
                <a:latin typeface="JASO Sans Bold"/>
                <a:ea typeface="JASO Sans Bold"/>
                <a:cs typeface="JASO Sans Bold"/>
                <a:sym typeface="JASO Sans Bold"/>
              </a:rPr>
              <a:t> 발생 건수를</a:t>
            </a:r>
          </a:p>
          <a:p>
            <a:pPr algn="l">
              <a:lnSpc>
                <a:spcPts val="3069"/>
              </a:lnSpc>
            </a:pPr>
            <a:r>
              <a:rPr lang="en-US" sz="2032" spc="-71" b="true">
                <a:solidFill>
                  <a:srgbClr val="3A59D1">
                    <a:alpha val="61961"/>
                  </a:srgbClr>
                </a:solidFill>
                <a:latin typeface="JASO Sans Bold"/>
                <a:ea typeface="JASO Sans Bold"/>
                <a:cs typeface="JASO Sans Bold"/>
                <a:sym typeface="JASO Sans Bold"/>
              </a:rPr>
              <a:t>       제로화</a:t>
            </a:r>
            <a:r>
              <a:rPr lang="en-US" sz="2032" spc="-71">
                <a:solidFill>
                  <a:srgbClr val="222222">
                    <a:alpha val="61961"/>
                  </a:srgbClr>
                </a:solidFill>
                <a:latin typeface="JASO Sans"/>
                <a:ea typeface="JASO Sans"/>
                <a:cs typeface="JASO Sans"/>
                <a:sym typeface="JASO Sans"/>
              </a:rPr>
              <a:t>하는 것을 목표로 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데이터</a:t>
            </a:r>
            <a:r>
              <a:rPr lang="en-US" b="true" sz="2032" spc="-71">
                <a:solidFill>
                  <a:srgbClr val="000000">
                    <a:alpha val="61961"/>
                  </a:srgbClr>
                </a:solidFill>
                <a:latin typeface="JASO Sans Bold"/>
                <a:ea typeface="JASO Sans Bold"/>
                <a:cs typeface="JASO Sans Bold"/>
                <a:sym typeface="JASO Sans Bold"/>
              </a:rPr>
              <a:t> 정합성 100%</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WorldState 엔진을 통해</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a:solidFill>
                  <a:srgbClr val="222222">
                    <a:alpha val="61961"/>
                  </a:srgbClr>
                </a:solidFill>
                <a:latin typeface="JASO Sans"/>
                <a:ea typeface="JASO Sans"/>
                <a:cs typeface="JASO Sans"/>
                <a:sym typeface="JASO Sans"/>
              </a:rPr>
              <a:t>캐릭터의</a:t>
            </a: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상태</a:t>
            </a:r>
            <a:r>
              <a:rPr lang="en-US" sz="2032" spc="-71">
                <a:solidFill>
                  <a:srgbClr val="222222">
                    <a:alpha val="61961"/>
                  </a:srgbClr>
                </a:solidFill>
                <a:latin typeface="JASO Sans"/>
                <a:ea typeface="JASO Sans"/>
                <a:cs typeface="JASO Sans"/>
                <a:sym typeface="JASO Sans"/>
              </a:rPr>
              <a:t> 및 아이템 </a:t>
            </a:r>
            <a:r>
              <a:rPr lang="en-US" sz="2032" spc="-71" b="true">
                <a:solidFill>
                  <a:srgbClr val="3A59D1">
                    <a:alpha val="61961"/>
                  </a:srgbClr>
                </a:solidFill>
                <a:latin typeface="JASO Sans Bold"/>
                <a:ea typeface="JASO Sans Bold"/>
                <a:cs typeface="JASO Sans Bold"/>
                <a:sym typeface="JASO Sans Bold"/>
              </a:rPr>
              <a:t>수치가 서사와 100%</a:t>
            </a:r>
          </a:p>
          <a:p>
            <a:pPr algn="l">
              <a:lnSpc>
                <a:spcPts val="3069"/>
              </a:lnSpc>
            </a:pPr>
            <a:r>
              <a:rPr lang="en-US" sz="2032" spc="-71" b="true">
                <a:solidFill>
                  <a:srgbClr val="3A59D1">
                    <a:alpha val="61961"/>
                  </a:srgbClr>
                </a:solidFill>
                <a:latin typeface="JASO Sans Bold"/>
                <a:ea typeface="JASO Sans Bold"/>
                <a:cs typeface="JASO Sans Bold"/>
                <a:sym typeface="JASO Sans Bold"/>
              </a:rPr>
              <a:t>       </a:t>
            </a:r>
            <a:r>
              <a:rPr lang="en-US" sz="2032" spc="-71" b="true">
                <a:solidFill>
                  <a:srgbClr val="3A59D1">
                    <a:alpha val="61961"/>
                  </a:srgbClr>
                </a:solidFill>
                <a:latin typeface="JASO Sans Bold"/>
                <a:ea typeface="JASO Sans Bold"/>
                <a:cs typeface="JASO Sans Bold"/>
                <a:sym typeface="JASO Sans Bold"/>
              </a:rPr>
              <a:t>일치</a:t>
            </a:r>
            <a:r>
              <a:rPr lang="en-US" sz="2032" spc="-71">
                <a:solidFill>
                  <a:srgbClr val="222222">
                    <a:alpha val="61961"/>
                  </a:srgbClr>
                </a:solidFill>
                <a:latin typeface="JASO Sans"/>
                <a:ea typeface="JASO Sans"/>
                <a:cs typeface="JASO Sans"/>
                <a:sym typeface="JASO Sans"/>
              </a:rPr>
              <a:t>하</a:t>
            </a:r>
            <a:r>
              <a:rPr lang="en-US" sz="2032" spc="-71">
                <a:solidFill>
                  <a:srgbClr val="222222">
                    <a:alpha val="61961"/>
                  </a:srgbClr>
                </a:solidFill>
                <a:latin typeface="JASO Sans"/>
                <a:ea typeface="JASO Sans"/>
                <a:cs typeface="JASO Sans"/>
                <a:sym typeface="JASO Sans"/>
              </a:rPr>
              <a:t>도록 강제합니다.</a:t>
            </a:r>
          </a:p>
        </p:txBody>
      </p:sp>
      <p:sp>
        <p:nvSpPr>
          <p:cNvPr name="TextBox 20" id="20"/>
          <p:cNvSpPr txBox="true"/>
          <p:nvPr/>
        </p:nvSpPr>
        <p:spPr>
          <a:xfrm rot="-18144">
            <a:off x="2543134" y="3802085"/>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정성적 목표</a:t>
            </a:r>
          </a:p>
        </p:txBody>
      </p:sp>
      <p:sp>
        <p:nvSpPr>
          <p:cNvPr name="TextBox 21" id="21"/>
          <p:cNvSpPr txBox="true"/>
          <p:nvPr/>
        </p:nvSpPr>
        <p:spPr>
          <a:xfrm rot="-18144">
            <a:off x="10349954" y="3802085"/>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정량적 목표</a:t>
            </a:r>
          </a:p>
        </p:txBody>
      </p:sp>
      <p:sp>
        <p:nvSpPr>
          <p:cNvPr name="TextBox 22" id="22"/>
          <p:cNvSpPr txBox="true"/>
          <p:nvPr/>
        </p:nvSpPr>
        <p:spPr>
          <a:xfrm rot="-18144">
            <a:off x="2651842" y="3357075"/>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23" id="23"/>
          <p:cNvSpPr txBox="true"/>
          <p:nvPr/>
        </p:nvSpPr>
        <p:spPr>
          <a:xfrm rot="-18144">
            <a:off x="10458662" y="3357075"/>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AutoShape 24" id="24"/>
          <p:cNvSpPr/>
          <p:nvPr/>
        </p:nvSpPr>
        <p:spPr>
          <a:xfrm>
            <a:off x="2280420" y="4620547"/>
            <a:ext cx="5920340" cy="0"/>
          </a:xfrm>
          <a:prstGeom prst="line">
            <a:avLst/>
          </a:prstGeom>
          <a:ln cap="rnd" w="9525">
            <a:solidFill>
              <a:srgbClr val="3A59D1">
                <a:alpha val="49804"/>
              </a:srgbClr>
            </a:solidFill>
            <a:prstDash val="solid"/>
            <a:headEnd type="none" len="sm" w="sm"/>
            <a:tailEnd type="none" len="sm" w="sm"/>
          </a:ln>
        </p:spPr>
      </p:sp>
      <p:sp>
        <p:nvSpPr>
          <p:cNvPr name="AutoShape 25" id="25"/>
          <p:cNvSpPr/>
          <p:nvPr/>
        </p:nvSpPr>
        <p:spPr>
          <a:xfrm>
            <a:off x="10103674" y="4615784"/>
            <a:ext cx="5920340" cy="0"/>
          </a:xfrm>
          <a:prstGeom prst="line">
            <a:avLst/>
          </a:prstGeom>
          <a:ln cap="flat" w="9525">
            <a:solidFill>
              <a:srgbClr val="222222">
                <a:alpha val="36863"/>
              </a:srgbClr>
            </a:solidFill>
            <a:prstDash val="solid"/>
            <a:headEnd type="none" len="sm" w="sm"/>
            <a:tailEnd type="none" len="sm" w="sm"/>
          </a:ln>
        </p:spPr>
      </p:sp>
    </p:spTree>
  </p:cSld>
  <p:clrMapOvr>
    <a:masterClrMapping/>
  </p:clrMapOvr>
</p:sld>
</file>

<file path=ppt/slides/slide60.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4415140"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15526"/>
            <a:ext cx="2888421" cy="180086"/>
          </a:xfrm>
          <a:prstGeom prst="rect">
            <a:avLst/>
          </a:prstGeom>
        </p:spPr>
        <p:txBody>
          <a:bodyPr anchor="t" rtlCol="false" tIns="0" lIns="0" bIns="0" rIns="0">
            <a:spAutoFit/>
          </a:bodyPr>
          <a:lstStyle/>
          <a:p>
            <a:pPr algn="r">
              <a:lnSpc>
                <a:spcPts val="1162"/>
              </a:lnSpc>
            </a:pPr>
            <a:r>
              <a:rPr lang="en-US" b="true" sz="1400" spc="23">
                <a:solidFill>
                  <a:srgbClr val="FFFFFF"/>
                </a:solidFill>
                <a:latin typeface="Poppins Medium"/>
                <a:ea typeface="Poppins Medium"/>
                <a:cs typeface="Poppins Medium"/>
                <a:sym typeface="Poppins Medium"/>
              </a:rPr>
              <a:t>www.yeoul.me</a:t>
            </a:r>
          </a:p>
        </p:txBody>
      </p:sp>
      <p:sp>
        <p:nvSpPr>
          <p:cNvPr name="TextBox 9" id="9"/>
          <p:cNvSpPr txBox="true"/>
          <p:nvPr/>
        </p:nvSpPr>
        <p:spPr>
          <a:xfrm rot="-18144">
            <a:off x="2653532" y="3278140"/>
            <a:ext cx="12982294" cy="2028825"/>
          </a:xfrm>
          <a:prstGeom prst="rect">
            <a:avLst/>
          </a:prstGeom>
        </p:spPr>
        <p:txBody>
          <a:bodyPr anchor="t" rtlCol="false" tIns="0" lIns="0" bIns="0" rIns="0">
            <a:spAutoFit/>
          </a:bodyPr>
          <a:lstStyle/>
          <a:p>
            <a:pPr algn="l" marL="0" indent="0" lvl="0">
              <a:lnSpc>
                <a:spcPts val="15300"/>
              </a:lnSpc>
            </a:pPr>
            <a:r>
              <a:rPr lang="en-US" b="true" sz="15000" spc="-540">
                <a:solidFill>
                  <a:srgbClr val="3A59D1"/>
                </a:solidFill>
                <a:latin typeface="JASO Sans Bold"/>
                <a:ea typeface="JASO Sans Bold"/>
                <a:cs typeface="JASO Sans Bold"/>
                <a:sym typeface="JASO Sans Bold"/>
              </a:rPr>
              <a:t>Project YEOUL</a:t>
            </a:r>
          </a:p>
        </p:txBody>
      </p:sp>
      <p:sp>
        <p:nvSpPr>
          <p:cNvPr name="TextBox 10" id="10"/>
          <p:cNvSpPr txBox="true"/>
          <p:nvPr/>
        </p:nvSpPr>
        <p:spPr>
          <a:xfrm rot="0">
            <a:off x="6397228" y="6401753"/>
            <a:ext cx="5493544" cy="898525"/>
          </a:xfrm>
          <a:prstGeom prst="rect">
            <a:avLst/>
          </a:prstGeom>
        </p:spPr>
        <p:txBody>
          <a:bodyPr anchor="t" rtlCol="false" tIns="0" lIns="0" bIns="0" rIns="0">
            <a:spAutoFit/>
          </a:bodyPr>
          <a:lstStyle/>
          <a:p>
            <a:pPr algn="ctr">
              <a:lnSpc>
                <a:spcPts val="7550"/>
              </a:lnSpc>
              <a:spcBef>
                <a:spcPct val="0"/>
              </a:spcBef>
            </a:pPr>
            <a:r>
              <a:rPr lang="en-US" b="true" sz="5000" spc="-175">
                <a:solidFill>
                  <a:srgbClr val="000000"/>
                </a:solidFill>
                <a:latin typeface="JASO Sans Bold"/>
                <a:ea typeface="JASO Sans Bold"/>
                <a:cs typeface="JASO Sans Bold"/>
                <a:sym typeface="JASO Sans Bold"/>
              </a:rPr>
              <a:t>“Thank</a:t>
            </a:r>
            <a:r>
              <a:rPr lang="en-US" b="true" sz="5000" spc="-175">
                <a:solidFill>
                  <a:srgbClr val="000000"/>
                </a:solidFill>
                <a:latin typeface="JASO Sans Bold"/>
                <a:ea typeface="JASO Sans Bold"/>
                <a:cs typeface="JASO Sans Bold"/>
                <a:sym typeface="JASO Sans Bold"/>
              </a:rPr>
              <a:t> You &amp; Q&amp;A”</a:t>
            </a:r>
          </a:p>
        </p:txBody>
      </p:sp>
      <p:sp>
        <p:nvSpPr>
          <p:cNvPr name="TextBox 11" id="11"/>
          <p:cNvSpPr txBox="true"/>
          <p:nvPr/>
        </p:nvSpPr>
        <p:spPr>
          <a:xfrm rot="0">
            <a:off x="7686861" y="5067300"/>
            <a:ext cx="2914277" cy="454025"/>
          </a:xfrm>
          <a:prstGeom prst="rect">
            <a:avLst/>
          </a:prstGeom>
        </p:spPr>
        <p:txBody>
          <a:bodyPr anchor="t" rtlCol="false" tIns="0" lIns="0" bIns="0" rIns="0">
            <a:spAutoFit/>
          </a:bodyPr>
          <a:lstStyle/>
          <a:p>
            <a:pPr algn="ctr">
              <a:lnSpc>
                <a:spcPts val="3774"/>
              </a:lnSpc>
            </a:pPr>
            <a:r>
              <a:rPr lang="en-US" sz="2499" spc="-87">
                <a:solidFill>
                  <a:srgbClr val="222222">
                    <a:alpha val="61961"/>
                  </a:srgbClr>
                </a:solidFill>
                <a:latin typeface="JASO Sans"/>
                <a:ea typeface="JASO Sans"/>
                <a:cs typeface="JASO Sans"/>
                <a:sym typeface="JASO Sans"/>
              </a:rPr>
              <a:t>「 AI - Story - Human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07</a:t>
            </a:r>
          </a:p>
        </p:txBody>
      </p:sp>
      <p:sp>
        <p:nvSpPr>
          <p:cNvPr name="TextBox 9" id="9"/>
          <p:cNvSpPr txBox="true"/>
          <p:nvPr/>
        </p:nvSpPr>
        <p:spPr>
          <a:xfrm rot="-18144">
            <a:off x="2007989" y="3099345"/>
            <a:ext cx="3205425" cy="654810"/>
          </a:xfrm>
          <a:prstGeom prst="rect">
            <a:avLst/>
          </a:prstGeom>
        </p:spPr>
        <p:txBody>
          <a:bodyPr anchor="t" rtlCol="false" tIns="0" lIns="0" bIns="0" rIns="0">
            <a:spAutoFit/>
          </a:bodyPr>
          <a:lstStyle/>
          <a:p>
            <a:pPr algn="l" marL="0" indent="0" lvl="0">
              <a:lnSpc>
                <a:spcPts val="4937"/>
              </a:lnSpc>
            </a:pPr>
            <a:r>
              <a:rPr lang="en-US" b="true" sz="4840" spc="-96">
                <a:solidFill>
                  <a:srgbClr val="222222"/>
                </a:solidFill>
                <a:latin typeface="JASO Sans Bold"/>
                <a:ea typeface="JASO Sans Bold"/>
                <a:cs typeface="JASO Sans Bold"/>
                <a:sym typeface="JASO Sans Bold"/>
              </a:rPr>
              <a:t>목차페이지</a:t>
            </a:r>
          </a:p>
        </p:txBody>
      </p:sp>
      <p:sp>
        <p:nvSpPr>
          <p:cNvPr name="TextBox 10" id="10"/>
          <p:cNvSpPr txBox="true"/>
          <p:nvPr/>
        </p:nvSpPr>
        <p:spPr>
          <a:xfrm rot="0">
            <a:off x="8372119" y="143352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프로젝트 배경 및 팀 소개</a:t>
            </a:r>
          </a:p>
        </p:txBody>
      </p:sp>
      <p:sp>
        <p:nvSpPr>
          <p:cNvPr name="TextBox 11" id="11"/>
          <p:cNvSpPr txBox="true"/>
          <p:nvPr/>
        </p:nvSpPr>
        <p:spPr>
          <a:xfrm rot="0">
            <a:off x="8372119" y="242463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개발</a:t>
            </a:r>
            <a:r>
              <a:rPr lang="en-US" b="true" sz="3432" spc="-68">
                <a:solidFill>
                  <a:srgbClr val="222222"/>
                </a:solidFill>
                <a:latin typeface="JASO Sans Bold"/>
                <a:ea typeface="JASO Sans Bold"/>
                <a:cs typeface="JASO Sans Bold"/>
                <a:sym typeface="JASO Sans Bold"/>
              </a:rPr>
              <a:t> 계획 및 기술 스택</a:t>
            </a:r>
          </a:p>
        </p:txBody>
      </p:sp>
      <p:sp>
        <p:nvSpPr>
          <p:cNvPr name="TextBox 12" id="12"/>
          <p:cNvSpPr txBox="true"/>
          <p:nvPr/>
        </p:nvSpPr>
        <p:spPr>
          <a:xfrm rot="0">
            <a:off x="8372119" y="3377274"/>
            <a:ext cx="6146013"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서사 데이터 및 상태 관리 설계</a:t>
            </a:r>
          </a:p>
        </p:txBody>
      </p:sp>
      <p:sp>
        <p:nvSpPr>
          <p:cNvPr name="TextBox 13" id="13"/>
          <p:cNvSpPr txBox="true"/>
          <p:nvPr/>
        </p:nvSpPr>
        <p:spPr>
          <a:xfrm rot="0">
            <a:off x="8372119" y="4408238"/>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멀티 에이전트 아키텍처</a:t>
            </a:r>
          </a:p>
        </p:txBody>
      </p:sp>
      <p:sp>
        <p:nvSpPr>
          <p:cNvPr name="TextBox 14" id="14"/>
          <p:cNvSpPr txBox="true"/>
          <p:nvPr/>
        </p:nvSpPr>
        <p:spPr>
          <a:xfrm rot="0">
            <a:off x="8372119" y="5400736"/>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시스템 로직 및 내러티브 엔진</a:t>
            </a:r>
          </a:p>
        </p:txBody>
      </p:sp>
      <p:sp>
        <p:nvSpPr>
          <p:cNvPr name="TextBox 15" id="15"/>
          <p:cNvSpPr txBox="true"/>
          <p:nvPr/>
        </p:nvSpPr>
        <p:spPr>
          <a:xfrm rot="0">
            <a:off x="8372119" y="6393234"/>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시스템</a:t>
            </a:r>
            <a:r>
              <a:rPr lang="en-US" b="true" sz="3432" spc="-68">
                <a:solidFill>
                  <a:srgbClr val="222222"/>
                </a:solidFill>
                <a:latin typeface="JASO Sans Bold"/>
                <a:ea typeface="JASO Sans Bold"/>
                <a:cs typeface="JASO Sans Bold"/>
                <a:sym typeface="JASO Sans Bold"/>
              </a:rPr>
              <a:t> 아키텍처</a:t>
            </a:r>
          </a:p>
        </p:txBody>
      </p:sp>
      <p:sp>
        <p:nvSpPr>
          <p:cNvPr name="TextBox 16" id="16"/>
          <p:cNvSpPr txBox="true"/>
          <p:nvPr/>
        </p:nvSpPr>
        <p:spPr>
          <a:xfrm rot="0">
            <a:off x="8372119" y="7385733"/>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서비스</a:t>
            </a:r>
            <a:r>
              <a:rPr lang="en-US" b="true" sz="3432" spc="-68">
                <a:solidFill>
                  <a:srgbClr val="222222"/>
                </a:solidFill>
                <a:latin typeface="JASO Sans Bold"/>
                <a:ea typeface="JASO Sans Bold"/>
                <a:cs typeface="JASO Sans Bold"/>
                <a:sym typeface="JASO Sans Bold"/>
              </a:rPr>
              <a:t> 구현 및 시연</a:t>
            </a:r>
          </a:p>
        </p:txBody>
      </p:sp>
      <p:sp>
        <p:nvSpPr>
          <p:cNvPr name="AutoShape 17" id="17"/>
          <p:cNvSpPr/>
          <p:nvPr/>
        </p:nvSpPr>
        <p:spPr>
          <a:xfrm flipV="true">
            <a:off x="13129086" y="1664332"/>
            <a:ext cx="2093356" cy="0"/>
          </a:xfrm>
          <a:prstGeom prst="line">
            <a:avLst/>
          </a:prstGeom>
          <a:ln cap="rnd" w="19050">
            <a:solidFill>
              <a:srgbClr val="222222">
                <a:alpha val="14902"/>
              </a:srgbClr>
            </a:solidFill>
            <a:prstDash val="solid"/>
            <a:headEnd type="none" len="sm" w="sm"/>
            <a:tailEnd type="none" len="sm" w="sm"/>
          </a:ln>
        </p:spPr>
      </p:sp>
      <p:sp>
        <p:nvSpPr>
          <p:cNvPr name="AutoShape 18" id="18"/>
          <p:cNvSpPr/>
          <p:nvPr/>
        </p:nvSpPr>
        <p:spPr>
          <a:xfrm>
            <a:off x="12711369" y="2654180"/>
            <a:ext cx="2511073" cy="0"/>
          </a:xfrm>
          <a:prstGeom prst="line">
            <a:avLst/>
          </a:prstGeom>
          <a:ln cap="rnd" w="19050">
            <a:solidFill>
              <a:srgbClr val="222222">
                <a:alpha val="14902"/>
              </a:srgbClr>
            </a:solidFill>
            <a:prstDash val="solid"/>
            <a:headEnd type="none" len="sm" w="sm"/>
            <a:tailEnd type="none" len="sm" w="sm"/>
          </a:ln>
        </p:spPr>
      </p:sp>
      <p:sp>
        <p:nvSpPr>
          <p:cNvPr name="AutoShape 19" id="19"/>
          <p:cNvSpPr/>
          <p:nvPr/>
        </p:nvSpPr>
        <p:spPr>
          <a:xfrm>
            <a:off x="13946036" y="3606845"/>
            <a:ext cx="1276407" cy="0"/>
          </a:xfrm>
          <a:prstGeom prst="line">
            <a:avLst/>
          </a:prstGeom>
          <a:ln cap="rnd" w="19050">
            <a:solidFill>
              <a:srgbClr val="222222">
                <a:alpha val="14902"/>
              </a:srgbClr>
            </a:solidFill>
            <a:prstDash val="solid"/>
            <a:headEnd type="none" len="sm" w="sm"/>
            <a:tailEnd type="none" len="sm" w="sm"/>
          </a:ln>
        </p:spPr>
      </p:sp>
      <p:sp>
        <p:nvSpPr>
          <p:cNvPr name="AutoShape 20" id="20"/>
          <p:cNvSpPr/>
          <p:nvPr/>
        </p:nvSpPr>
        <p:spPr>
          <a:xfrm>
            <a:off x="12915115" y="4619349"/>
            <a:ext cx="2307328" cy="0"/>
          </a:xfrm>
          <a:prstGeom prst="line">
            <a:avLst/>
          </a:prstGeom>
          <a:ln cap="rnd" w="19050">
            <a:solidFill>
              <a:srgbClr val="222222">
                <a:alpha val="14902"/>
              </a:srgbClr>
            </a:solidFill>
            <a:prstDash val="solid"/>
            <a:headEnd type="none" len="sm" w="sm"/>
            <a:tailEnd type="none" len="sm" w="sm"/>
          </a:ln>
        </p:spPr>
      </p:sp>
      <p:sp>
        <p:nvSpPr>
          <p:cNvPr name="AutoShape 21" id="21"/>
          <p:cNvSpPr/>
          <p:nvPr/>
        </p:nvSpPr>
        <p:spPr>
          <a:xfrm>
            <a:off x="13946036" y="5630285"/>
            <a:ext cx="1276407" cy="0"/>
          </a:xfrm>
          <a:prstGeom prst="line">
            <a:avLst/>
          </a:prstGeom>
          <a:ln cap="rnd" w="19050">
            <a:solidFill>
              <a:srgbClr val="222222">
                <a:alpha val="14902"/>
              </a:srgbClr>
            </a:solidFill>
            <a:prstDash val="solid"/>
            <a:headEnd type="none" len="sm" w="sm"/>
            <a:tailEnd type="none" len="sm" w="sm"/>
          </a:ln>
        </p:spPr>
      </p:sp>
      <p:sp>
        <p:nvSpPr>
          <p:cNvPr name="AutoShape 22" id="22"/>
          <p:cNvSpPr/>
          <p:nvPr/>
        </p:nvSpPr>
        <p:spPr>
          <a:xfrm>
            <a:off x="11604112" y="6638712"/>
            <a:ext cx="3618330" cy="0"/>
          </a:xfrm>
          <a:prstGeom prst="line">
            <a:avLst/>
          </a:prstGeom>
          <a:ln cap="rnd" w="19050">
            <a:solidFill>
              <a:srgbClr val="222222">
                <a:alpha val="14902"/>
              </a:srgbClr>
            </a:solidFill>
            <a:prstDash val="solid"/>
            <a:headEnd type="none" len="sm" w="sm"/>
            <a:tailEnd type="none" len="sm" w="sm"/>
          </a:ln>
        </p:spPr>
      </p:sp>
      <p:sp>
        <p:nvSpPr>
          <p:cNvPr name="AutoShape 23" id="23"/>
          <p:cNvSpPr/>
          <p:nvPr/>
        </p:nvSpPr>
        <p:spPr>
          <a:xfrm>
            <a:off x="12195705" y="7627714"/>
            <a:ext cx="3026738" cy="0"/>
          </a:xfrm>
          <a:prstGeom prst="line">
            <a:avLst/>
          </a:prstGeom>
          <a:ln cap="rnd" w="19050">
            <a:solidFill>
              <a:srgbClr val="222222">
                <a:alpha val="14902"/>
              </a:srgbClr>
            </a:solidFill>
            <a:prstDash val="solid"/>
            <a:headEnd type="none" len="sm" w="sm"/>
            <a:tailEnd type="none" len="sm" w="sm"/>
          </a:ln>
        </p:spPr>
      </p:sp>
      <p:sp>
        <p:nvSpPr>
          <p:cNvPr name="TextBox 24" id="24"/>
          <p:cNvSpPr txBox="true"/>
          <p:nvPr/>
        </p:nvSpPr>
        <p:spPr>
          <a:xfrm rot="0">
            <a:off x="15819704" y="1509668"/>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01</a:t>
            </a:r>
            <a:r>
              <a:rPr lang="en-US" sz="2639">
                <a:solidFill>
                  <a:srgbClr val="222222">
                    <a:alpha val="49804"/>
                  </a:srgbClr>
                </a:solidFill>
                <a:latin typeface="DIN Next"/>
                <a:ea typeface="DIN Next"/>
                <a:cs typeface="DIN Next"/>
                <a:sym typeface="DIN Next"/>
              </a:rPr>
              <a:t>p</a:t>
            </a:r>
          </a:p>
        </p:txBody>
      </p:sp>
      <p:sp>
        <p:nvSpPr>
          <p:cNvPr name="TextBox 25" id="25"/>
          <p:cNvSpPr txBox="true"/>
          <p:nvPr/>
        </p:nvSpPr>
        <p:spPr>
          <a:xfrm rot="0">
            <a:off x="15819704" y="2498424"/>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09</a:t>
            </a:r>
            <a:r>
              <a:rPr lang="en-US" sz="2639">
                <a:solidFill>
                  <a:srgbClr val="222222">
                    <a:alpha val="49804"/>
                  </a:srgbClr>
                </a:solidFill>
                <a:latin typeface="DIN Next"/>
                <a:ea typeface="DIN Next"/>
                <a:cs typeface="DIN Next"/>
                <a:sym typeface="DIN Next"/>
              </a:rPr>
              <a:t>p</a:t>
            </a:r>
          </a:p>
        </p:txBody>
      </p:sp>
      <p:sp>
        <p:nvSpPr>
          <p:cNvPr name="TextBox 26" id="26"/>
          <p:cNvSpPr txBox="true"/>
          <p:nvPr/>
        </p:nvSpPr>
        <p:spPr>
          <a:xfrm rot="0">
            <a:off x="15819704" y="3448180"/>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16</a:t>
            </a:r>
            <a:r>
              <a:rPr lang="en-US" sz="2639">
                <a:solidFill>
                  <a:srgbClr val="222222">
                    <a:alpha val="49804"/>
                  </a:srgbClr>
                </a:solidFill>
                <a:latin typeface="DIN Next"/>
                <a:ea typeface="DIN Next"/>
                <a:cs typeface="DIN Next"/>
                <a:sym typeface="DIN Next"/>
              </a:rPr>
              <a:t>p</a:t>
            </a:r>
          </a:p>
        </p:txBody>
      </p:sp>
      <p:sp>
        <p:nvSpPr>
          <p:cNvPr name="TextBox 27" id="27"/>
          <p:cNvSpPr txBox="true"/>
          <p:nvPr/>
        </p:nvSpPr>
        <p:spPr>
          <a:xfrm rot="0">
            <a:off x="15819704" y="4440678"/>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25</a:t>
            </a:r>
            <a:r>
              <a:rPr lang="en-US" sz="2639">
                <a:solidFill>
                  <a:srgbClr val="222222">
                    <a:alpha val="49804"/>
                  </a:srgbClr>
                </a:solidFill>
                <a:latin typeface="DIN Next"/>
                <a:ea typeface="DIN Next"/>
                <a:cs typeface="DIN Next"/>
                <a:sym typeface="DIN Next"/>
              </a:rPr>
              <a:t>p</a:t>
            </a:r>
          </a:p>
        </p:txBody>
      </p:sp>
      <p:sp>
        <p:nvSpPr>
          <p:cNvPr name="TextBox 28" id="28"/>
          <p:cNvSpPr txBox="true"/>
          <p:nvPr/>
        </p:nvSpPr>
        <p:spPr>
          <a:xfrm rot="0">
            <a:off x="7608789" y="1509668"/>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01</a:t>
            </a:r>
          </a:p>
        </p:txBody>
      </p:sp>
      <p:sp>
        <p:nvSpPr>
          <p:cNvPr name="TextBox 29" id="29"/>
          <p:cNvSpPr txBox="true"/>
          <p:nvPr/>
        </p:nvSpPr>
        <p:spPr>
          <a:xfrm rot="0">
            <a:off x="7608789" y="2498424"/>
            <a:ext cx="372746"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02</a:t>
            </a:r>
          </a:p>
        </p:txBody>
      </p:sp>
      <p:sp>
        <p:nvSpPr>
          <p:cNvPr name="TextBox 30" id="30"/>
          <p:cNvSpPr txBox="true"/>
          <p:nvPr/>
        </p:nvSpPr>
        <p:spPr>
          <a:xfrm rot="0">
            <a:off x="7608789" y="3448180"/>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03</a:t>
            </a:r>
          </a:p>
        </p:txBody>
      </p:sp>
      <p:sp>
        <p:nvSpPr>
          <p:cNvPr name="TextBox 31" id="31"/>
          <p:cNvSpPr txBox="true"/>
          <p:nvPr/>
        </p:nvSpPr>
        <p:spPr>
          <a:xfrm rot="0">
            <a:off x="7608789" y="4440678"/>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04</a:t>
            </a:r>
          </a:p>
        </p:txBody>
      </p:sp>
      <p:sp>
        <p:nvSpPr>
          <p:cNvPr name="TextBox 32" id="32"/>
          <p:cNvSpPr txBox="true"/>
          <p:nvPr/>
        </p:nvSpPr>
        <p:spPr>
          <a:xfrm rot="0">
            <a:off x="7608789" y="5448706"/>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05</a:t>
            </a:r>
          </a:p>
        </p:txBody>
      </p:sp>
      <p:sp>
        <p:nvSpPr>
          <p:cNvPr name="TextBox 33" id="33"/>
          <p:cNvSpPr txBox="true"/>
          <p:nvPr/>
        </p:nvSpPr>
        <p:spPr>
          <a:xfrm rot="0">
            <a:off x="15819704" y="5448706"/>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34</a:t>
            </a:r>
            <a:r>
              <a:rPr lang="en-US" sz="2639">
                <a:solidFill>
                  <a:srgbClr val="222222">
                    <a:alpha val="49804"/>
                  </a:srgbClr>
                </a:solidFill>
                <a:latin typeface="DIN Next"/>
                <a:ea typeface="DIN Next"/>
                <a:cs typeface="DIN Next"/>
                <a:sym typeface="DIN Next"/>
              </a:rPr>
              <a:t>p</a:t>
            </a:r>
          </a:p>
        </p:txBody>
      </p:sp>
      <p:sp>
        <p:nvSpPr>
          <p:cNvPr name="TextBox 34" id="34"/>
          <p:cNvSpPr txBox="true"/>
          <p:nvPr/>
        </p:nvSpPr>
        <p:spPr>
          <a:xfrm rot="0">
            <a:off x="7608789" y="6434800"/>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06</a:t>
            </a:r>
          </a:p>
        </p:txBody>
      </p:sp>
      <p:sp>
        <p:nvSpPr>
          <p:cNvPr name="TextBox 35" id="35"/>
          <p:cNvSpPr txBox="true"/>
          <p:nvPr/>
        </p:nvSpPr>
        <p:spPr>
          <a:xfrm rot="0">
            <a:off x="15819704" y="6434800"/>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42</a:t>
            </a:r>
            <a:r>
              <a:rPr lang="en-US" sz="2639">
                <a:solidFill>
                  <a:srgbClr val="222222">
                    <a:alpha val="49804"/>
                  </a:srgbClr>
                </a:solidFill>
                <a:latin typeface="DIN Next"/>
                <a:ea typeface="DIN Next"/>
                <a:cs typeface="DIN Next"/>
                <a:sym typeface="DIN Next"/>
              </a:rPr>
              <a:t>p</a:t>
            </a:r>
          </a:p>
        </p:txBody>
      </p:sp>
      <p:sp>
        <p:nvSpPr>
          <p:cNvPr name="TextBox 36" id="36"/>
          <p:cNvSpPr txBox="true"/>
          <p:nvPr/>
        </p:nvSpPr>
        <p:spPr>
          <a:xfrm rot="0">
            <a:off x="7608789" y="7454885"/>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07</a:t>
            </a:r>
          </a:p>
        </p:txBody>
      </p:sp>
      <p:sp>
        <p:nvSpPr>
          <p:cNvPr name="TextBox 37" id="37"/>
          <p:cNvSpPr txBox="true"/>
          <p:nvPr/>
        </p:nvSpPr>
        <p:spPr>
          <a:xfrm rot="0">
            <a:off x="15819704" y="7454885"/>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49</a:t>
            </a:r>
            <a:r>
              <a:rPr lang="en-US" sz="2639">
                <a:solidFill>
                  <a:srgbClr val="222222">
                    <a:alpha val="49804"/>
                  </a:srgbClr>
                </a:solidFill>
                <a:latin typeface="DIN Next"/>
                <a:ea typeface="DIN Next"/>
                <a:cs typeface="DIN Next"/>
                <a:sym typeface="DIN Next"/>
              </a:rPr>
              <a:t>p</a:t>
            </a:r>
          </a:p>
        </p:txBody>
      </p:sp>
      <p:sp>
        <p:nvSpPr>
          <p:cNvPr name="TextBox 38" id="38"/>
          <p:cNvSpPr txBox="true"/>
          <p:nvPr/>
        </p:nvSpPr>
        <p:spPr>
          <a:xfrm rot="-18144">
            <a:off x="2015912" y="1922650"/>
            <a:ext cx="3879079" cy="1211039"/>
          </a:xfrm>
          <a:prstGeom prst="rect">
            <a:avLst/>
          </a:prstGeom>
        </p:spPr>
        <p:txBody>
          <a:bodyPr anchor="t" rtlCol="false" tIns="0" lIns="0" bIns="0" rIns="0">
            <a:spAutoFit/>
          </a:bodyPr>
          <a:lstStyle/>
          <a:p>
            <a:pPr algn="l" marL="0" indent="0" lvl="0">
              <a:lnSpc>
                <a:spcPts val="8515"/>
              </a:lnSpc>
            </a:pPr>
            <a:r>
              <a:rPr lang="en-US" b="true" sz="8348" spc="-58">
                <a:solidFill>
                  <a:srgbClr val="3A59D1"/>
                </a:solidFill>
                <a:latin typeface="Poppins Bold"/>
                <a:ea typeface="Poppins Bold"/>
                <a:cs typeface="Poppins Bold"/>
                <a:sym typeface="Poppins Bold"/>
              </a:rPr>
              <a:t>INDEX</a:t>
            </a:r>
          </a:p>
        </p:txBody>
      </p:sp>
      <p:sp>
        <p:nvSpPr>
          <p:cNvPr name="TextBox 39" id="39"/>
          <p:cNvSpPr txBox="true"/>
          <p:nvPr/>
        </p:nvSpPr>
        <p:spPr>
          <a:xfrm rot="0">
            <a:off x="8372119" y="837823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트러블슈팅</a:t>
            </a:r>
            <a:r>
              <a:rPr lang="en-US" b="true" sz="3432" spc="-68">
                <a:solidFill>
                  <a:srgbClr val="222222"/>
                </a:solidFill>
                <a:latin typeface="JASO Sans Bold"/>
                <a:ea typeface="JASO Sans Bold"/>
                <a:cs typeface="JASO Sans Bold"/>
                <a:sym typeface="JASO Sans Bold"/>
              </a:rPr>
              <a:t> 및 향후 계획</a:t>
            </a:r>
          </a:p>
        </p:txBody>
      </p:sp>
      <p:sp>
        <p:nvSpPr>
          <p:cNvPr name="AutoShape 40" id="40"/>
          <p:cNvSpPr/>
          <p:nvPr/>
        </p:nvSpPr>
        <p:spPr>
          <a:xfrm>
            <a:off x="12915115" y="8620212"/>
            <a:ext cx="2307328" cy="0"/>
          </a:xfrm>
          <a:prstGeom prst="line">
            <a:avLst/>
          </a:prstGeom>
          <a:ln cap="rnd" w="19050">
            <a:solidFill>
              <a:srgbClr val="222222">
                <a:alpha val="14902"/>
              </a:srgbClr>
            </a:solidFill>
            <a:prstDash val="solid"/>
            <a:headEnd type="none" len="sm" w="sm"/>
            <a:tailEnd type="none" len="sm" w="sm"/>
          </a:ln>
        </p:spPr>
      </p:sp>
      <p:sp>
        <p:nvSpPr>
          <p:cNvPr name="TextBox 41" id="41"/>
          <p:cNvSpPr txBox="true"/>
          <p:nvPr/>
        </p:nvSpPr>
        <p:spPr>
          <a:xfrm rot="0">
            <a:off x="7608789" y="8447383"/>
            <a:ext cx="675005" cy="394240"/>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08</a:t>
            </a:r>
          </a:p>
        </p:txBody>
      </p:sp>
      <p:sp>
        <p:nvSpPr>
          <p:cNvPr name="TextBox 42" id="42"/>
          <p:cNvSpPr txBox="true"/>
          <p:nvPr/>
        </p:nvSpPr>
        <p:spPr>
          <a:xfrm rot="0">
            <a:off x="15819704" y="8447383"/>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56</a:t>
            </a:r>
            <a:r>
              <a:rPr lang="en-US" sz="2639">
                <a:solidFill>
                  <a:srgbClr val="222222">
                    <a:alpha val="49804"/>
                  </a:srgbClr>
                </a:solidFill>
                <a:latin typeface="DIN Next"/>
                <a:ea typeface="DIN Next"/>
                <a:cs typeface="DIN Next"/>
                <a:sym typeface="DIN Next"/>
              </a:rPr>
              <a:t>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0732" y="1767054"/>
            <a:ext cx="3283491" cy="3283491"/>
            <a:chOff x="0" y="0"/>
            <a:chExt cx="6350000" cy="6350000"/>
          </a:xfrm>
        </p:grpSpPr>
        <p:sp>
          <p:nvSpPr>
            <p:cNvPr name="Freeform 3" id="3"/>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solidFill>
              <a:srgbClr val="000000">
                <a:alpha val="0"/>
              </a:srgbClr>
            </a:solidFill>
            <a:ln w="12700">
              <a:solidFill>
                <a:srgbClr val="000000"/>
              </a:solidFill>
            </a:ln>
          </p:spPr>
        </p:sp>
      </p:grpSp>
      <p:grpSp>
        <p:nvGrpSpPr>
          <p:cNvPr name="Group 4" id="4"/>
          <p:cNvGrpSpPr/>
          <p:nvPr/>
        </p:nvGrpSpPr>
        <p:grpSpPr>
          <a:xfrm rot="0">
            <a:off x="7502255" y="1764836"/>
            <a:ext cx="3283491" cy="3283491"/>
            <a:chOff x="0" y="0"/>
            <a:chExt cx="6350000" cy="6350000"/>
          </a:xfrm>
        </p:grpSpPr>
        <p:sp>
          <p:nvSpPr>
            <p:cNvPr name="Freeform 5" id="5"/>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solidFill>
              <a:srgbClr val="000000">
                <a:alpha val="0"/>
              </a:srgbClr>
            </a:solidFill>
            <a:ln w="12700">
              <a:solidFill>
                <a:srgbClr val="000000"/>
              </a:solidFill>
            </a:ln>
          </p:spPr>
        </p:sp>
      </p:grpSp>
      <p:grpSp>
        <p:nvGrpSpPr>
          <p:cNvPr name="Group 6" id="6"/>
          <p:cNvGrpSpPr/>
          <p:nvPr/>
        </p:nvGrpSpPr>
        <p:grpSpPr>
          <a:xfrm rot="0">
            <a:off x="12870726" y="1764836"/>
            <a:ext cx="3283491" cy="3283491"/>
            <a:chOff x="0" y="0"/>
            <a:chExt cx="6350000" cy="6350000"/>
          </a:xfrm>
        </p:grpSpPr>
        <p:sp>
          <p:nvSpPr>
            <p:cNvPr name="Freeform 7" id="7"/>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solidFill>
              <a:srgbClr val="000000">
                <a:alpha val="0"/>
              </a:srgbClr>
            </a:solidFill>
            <a:ln w="12700">
              <a:solidFill>
                <a:srgbClr val="000000"/>
              </a:solidFill>
            </a:ln>
          </p:spPr>
        </p:sp>
      </p:grpSp>
      <p:sp>
        <p:nvSpPr>
          <p:cNvPr name="AutoShape 8" id="8"/>
          <p:cNvSpPr/>
          <p:nvPr/>
        </p:nvSpPr>
        <p:spPr>
          <a:xfrm>
            <a:off x="1999669" y="5492596"/>
            <a:ext cx="3324554" cy="0"/>
          </a:xfrm>
          <a:prstGeom prst="line">
            <a:avLst/>
          </a:prstGeom>
          <a:ln cap="flat" w="28575">
            <a:solidFill>
              <a:srgbClr val="C9D0D0"/>
            </a:solidFill>
            <a:prstDash val="solid"/>
            <a:headEnd type="none" len="sm" w="sm"/>
            <a:tailEnd type="none" len="sm" w="sm"/>
          </a:ln>
        </p:spPr>
      </p:sp>
      <p:sp>
        <p:nvSpPr>
          <p:cNvPr name="AutoShape 9" id="9"/>
          <p:cNvSpPr/>
          <p:nvPr/>
        </p:nvSpPr>
        <p:spPr>
          <a:xfrm>
            <a:off x="7407583" y="5492596"/>
            <a:ext cx="3324554" cy="0"/>
          </a:xfrm>
          <a:prstGeom prst="line">
            <a:avLst/>
          </a:prstGeom>
          <a:ln cap="flat" w="28575">
            <a:solidFill>
              <a:srgbClr val="C9D0D0"/>
            </a:solidFill>
            <a:prstDash val="solid"/>
            <a:headEnd type="none" len="sm" w="sm"/>
            <a:tailEnd type="none" len="sm" w="sm"/>
          </a:ln>
        </p:spPr>
      </p:sp>
      <p:sp>
        <p:nvSpPr>
          <p:cNvPr name="AutoShape 10" id="10"/>
          <p:cNvSpPr/>
          <p:nvPr/>
        </p:nvSpPr>
        <p:spPr>
          <a:xfrm>
            <a:off x="12850194" y="5506884"/>
            <a:ext cx="3324554" cy="0"/>
          </a:xfrm>
          <a:prstGeom prst="line">
            <a:avLst/>
          </a:prstGeom>
          <a:ln cap="flat" w="28575">
            <a:solidFill>
              <a:srgbClr val="C9D0D0"/>
            </a:solidFill>
            <a:prstDash val="solid"/>
            <a:headEnd type="none" len="sm" w="sm"/>
            <a:tailEnd type="none" len="sm" w="sm"/>
          </a:ln>
        </p:spPr>
      </p:sp>
      <p:grpSp>
        <p:nvGrpSpPr>
          <p:cNvPr name="Group 11" id="11"/>
          <p:cNvGrpSpPr/>
          <p:nvPr/>
        </p:nvGrpSpPr>
        <p:grpSpPr>
          <a:xfrm rot="0">
            <a:off x="0" y="10186112"/>
            <a:ext cx="18288000" cy="119938"/>
            <a:chOff x="0" y="0"/>
            <a:chExt cx="4816593" cy="31589"/>
          </a:xfrm>
        </p:grpSpPr>
        <p:sp>
          <p:nvSpPr>
            <p:cNvPr name="Freeform 12" id="12"/>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13" id="13"/>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14" id="14"/>
          <p:cNvGrpSpPr/>
          <p:nvPr/>
        </p:nvGrpSpPr>
        <p:grpSpPr>
          <a:xfrm rot="-10800000">
            <a:off x="16024014" y="9525000"/>
            <a:ext cx="4527972" cy="1543050"/>
            <a:chOff x="0" y="0"/>
            <a:chExt cx="1192552" cy="406400"/>
          </a:xfrm>
        </p:grpSpPr>
        <p:sp>
          <p:nvSpPr>
            <p:cNvPr name="Freeform 15" id="15"/>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16" id="16"/>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17" id="17"/>
          <p:cNvSpPr/>
          <p:nvPr/>
        </p:nvSpPr>
        <p:spPr>
          <a:xfrm flipH="false" flipV="false" rot="-694357">
            <a:off x="2483894" y="1168966"/>
            <a:ext cx="1519038" cy="1190546"/>
          </a:xfrm>
          <a:custGeom>
            <a:avLst/>
            <a:gdLst/>
            <a:ahLst/>
            <a:cxnLst/>
            <a:rect r="r" b="b" t="t" l="l"/>
            <a:pathLst>
              <a:path h="1190546" w="1519038">
                <a:moveTo>
                  <a:pt x="0" y="0"/>
                </a:moveTo>
                <a:lnTo>
                  <a:pt x="1519038" y="0"/>
                </a:lnTo>
                <a:lnTo>
                  <a:pt x="1519038" y="1190546"/>
                </a:lnTo>
                <a:lnTo>
                  <a:pt x="0" y="11905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324671" y="5702146"/>
            <a:ext cx="4715613" cy="3268752"/>
          </a:xfrm>
          <a:prstGeom prst="rect">
            <a:avLst/>
          </a:prstGeom>
        </p:spPr>
        <p:txBody>
          <a:bodyPr anchor="t" rtlCol="false" tIns="0" lIns="0" bIns="0" rIns="0">
            <a:spAutoFit/>
          </a:bodyPr>
          <a:lstStyle/>
          <a:p>
            <a:pPr algn="ctr">
              <a:lnSpc>
                <a:spcPts val="3561"/>
              </a:lnSpc>
              <a:spcBef>
                <a:spcPct val="0"/>
              </a:spcBef>
            </a:pPr>
            <a:r>
              <a:rPr lang="en-US" b="true" sz="2187">
                <a:solidFill>
                  <a:srgbClr val="000000"/>
                </a:solidFill>
                <a:latin typeface="Inter Bold"/>
                <a:ea typeface="Inter Bold"/>
                <a:cs typeface="Inter Bold"/>
                <a:sym typeface="Inter Bold"/>
              </a:rPr>
              <a:t>Architecture</a:t>
            </a:r>
            <a:r>
              <a:rPr lang="en-US" b="true" sz="2187">
                <a:solidFill>
                  <a:srgbClr val="000000"/>
                </a:solidFill>
                <a:latin typeface="Inter Bold"/>
                <a:ea typeface="Inter Bold"/>
                <a:cs typeface="Inter Bold"/>
                <a:sym typeface="Inter Bold"/>
              </a:rPr>
              <a:t> &amp; Scenario Design</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전체 아키텍처 구상</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멀티 에이전트 시스템 기획</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시나리오 빌드 에이전트 및</a:t>
            </a:r>
          </a:p>
          <a:p>
            <a:pPr algn="l">
              <a:lnSpc>
                <a:spcPts val="3561"/>
              </a:lnSpc>
              <a:spcBef>
                <a:spcPct val="0"/>
              </a:spcBef>
            </a:pPr>
            <a:r>
              <a:rPr lang="en-US" sz="2187">
                <a:solidFill>
                  <a:srgbClr val="000000"/>
                </a:solidFill>
                <a:latin typeface="Inter"/>
                <a:ea typeface="Inter"/>
                <a:cs typeface="Inter"/>
                <a:sym typeface="Inter"/>
              </a:rPr>
              <a:t>      노드 GUI 기반 프론트엔드 개발</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실시간</a:t>
            </a:r>
            <a:r>
              <a:rPr lang="en-US" sz="2187">
                <a:solidFill>
                  <a:srgbClr val="000000"/>
                </a:solidFill>
                <a:latin typeface="Inter"/>
                <a:ea typeface="Inter"/>
                <a:cs typeface="Inter"/>
                <a:sym typeface="Inter"/>
              </a:rPr>
              <a:t> 토큰 소모 계산 로직 개선 및</a:t>
            </a:r>
          </a:p>
          <a:p>
            <a:pPr algn="l">
              <a:lnSpc>
                <a:spcPts val="3562"/>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CBT 모집·관리 총괄</a:t>
            </a:r>
          </a:p>
        </p:txBody>
      </p:sp>
      <p:sp>
        <p:nvSpPr>
          <p:cNvPr name="TextBox 19" id="19"/>
          <p:cNvSpPr txBox="true"/>
          <p:nvPr/>
        </p:nvSpPr>
        <p:spPr>
          <a:xfrm rot="0">
            <a:off x="6529219" y="5702146"/>
            <a:ext cx="5270625" cy="3268752"/>
          </a:xfrm>
          <a:prstGeom prst="rect">
            <a:avLst/>
          </a:prstGeom>
        </p:spPr>
        <p:txBody>
          <a:bodyPr anchor="t" rtlCol="false" tIns="0" lIns="0" bIns="0" rIns="0">
            <a:spAutoFit/>
          </a:bodyPr>
          <a:lstStyle/>
          <a:p>
            <a:pPr algn="ctr">
              <a:lnSpc>
                <a:spcPts val="3561"/>
              </a:lnSpc>
              <a:spcBef>
                <a:spcPct val="0"/>
              </a:spcBef>
            </a:pPr>
            <a:r>
              <a:rPr lang="en-US" sz="2187">
                <a:solidFill>
                  <a:srgbClr val="000000"/>
                </a:solidFill>
                <a:latin typeface="Inter"/>
                <a:ea typeface="Inter"/>
                <a:cs typeface="Inter"/>
                <a:sym typeface="Inter"/>
              </a:rPr>
              <a:t> </a:t>
            </a:r>
            <a:r>
              <a:rPr lang="en-US" b="true" sz="2187">
                <a:solidFill>
                  <a:srgbClr val="000000"/>
                </a:solidFill>
                <a:latin typeface="Inter Bold"/>
                <a:ea typeface="Inter Bold"/>
                <a:cs typeface="Inter Bold"/>
                <a:sym typeface="Inter Bold"/>
              </a:rPr>
              <a:t>Engine &amp; Infrastructure</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Lang</a:t>
            </a:r>
            <a:r>
              <a:rPr lang="en-US" sz="2187">
                <a:solidFill>
                  <a:srgbClr val="000000"/>
                </a:solidFill>
                <a:latin typeface="Inter"/>
                <a:ea typeface="Inter"/>
                <a:cs typeface="Inter"/>
                <a:sym typeface="Inter"/>
              </a:rPr>
              <a:t>Graph 워크플로우</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계층형 Intent Parser 정합성 로직 구현</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SSE 실시간 스트리밍 및 WorldState</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수치 데이터 동기화 프로세스 구축</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Rai</a:t>
            </a:r>
            <a:r>
              <a:rPr lang="en-US" sz="2187">
                <a:solidFill>
                  <a:srgbClr val="000000"/>
                </a:solidFill>
                <a:latin typeface="Inter"/>
                <a:ea typeface="Inter"/>
                <a:cs typeface="Inter"/>
                <a:sym typeface="Inter"/>
              </a:rPr>
              <a:t>lway 클라우드 배포 및 GitHub</a:t>
            </a:r>
          </a:p>
          <a:p>
            <a:pPr algn="l">
              <a:lnSpc>
                <a:spcPts val="3562"/>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Actions 기반 CI/CD 파이프라인 총괄</a:t>
            </a:r>
          </a:p>
        </p:txBody>
      </p:sp>
      <p:sp>
        <p:nvSpPr>
          <p:cNvPr name="TextBox 20" id="20"/>
          <p:cNvSpPr txBox="true"/>
          <p:nvPr/>
        </p:nvSpPr>
        <p:spPr>
          <a:xfrm rot="0">
            <a:off x="12154665" y="5702146"/>
            <a:ext cx="5104635" cy="3268832"/>
          </a:xfrm>
          <a:prstGeom prst="rect">
            <a:avLst/>
          </a:prstGeom>
        </p:spPr>
        <p:txBody>
          <a:bodyPr anchor="t" rtlCol="false" tIns="0" lIns="0" bIns="0" rIns="0">
            <a:spAutoFit/>
          </a:bodyPr>
          <a:lstStyle/>
          <a:p>
            <a:pPr algn="ctr">
              <a:lnSpc>
                <a:spcPts val="3561"/>
              </a:lnSpc>
              <a:spcBef>
                <a:spcPct val="0"/>
              </a:spcBef>
            </a:pPr>
            <a:r>
              <a:rPr lang="en-US" b="true" sz="2187">
                <a:solidFill>
                  <a:srgbClr val="000000"/>
                </a:solidFill>
                <a:latin typeface="Inter Bold"/>
                <a:ea typeface="Inter Bold"/>
                <a:cs typeface="Inter Bold"/>
                <a:sym typeface="Inter Bold"/>
              </a:rPr>
              <a:t>Auth &amp; Service Optimization</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OAuth 2.0</a:t>
            </a:r>
            <a:r>
              <a:rPr lang="en-US" sz="2187">
                <a:solidFill>
                  <a:srgbClr val="000000"/>
                </a:solidFill>
                <a:latin typeface="Inter"/>
                <a:ea typeface="Inter"/>
                <a:cs typeface="Inter"/>
                <a:sym typeface="Inter"/>
              </a:rPr>
              <a:t> 기반 인증 시스템 구축</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소셜 로그인 세션 안정화</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메인·마이페이지 반응형 UI/UX</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인터랙티브</a:t>
            </a:r>
            <a:r>
              <a:rPr lang="en-US" sz="2187">
                <a:solidFill>
                  <a:srgbClr val="000000"/>
                </a:solidFill>
                <a:latin typeface="Inter"/>
                <a:ea typeface="Inter"/>
                <a:cs typeface="Inter"/>
                <a:sym typeface="Inter"/>
              </a:rPr>
              <a:t> 레이아웃 구현</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시나리오 랭킹 알고리즘 설계 및 실시간 조회수 시스템 개발</a:t>
            </a:r>
          </a:p>
        </p:txBody>
      </p:sp>
      <p:sp>
        <p:nvSpPr>
          <p:cNvPr name="TextBox 21" id="21"/>
          <p:cNvSpPr txBox="true"/>
          <p:nvPr/>
        </p:nvSpPr>
        <p:spPr>
          <a:xfrm rot="0">
            <a:off x="2040732" y="4962602"/>
            <a:ext cx="3283491"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김세영</a:t>
            </a:r>
          </a:p>
        </p:txBody>
      </p:sp>
      <p:sp>
        <p:nvSpPr>
          <p:cNvPr name="TextBox 22" id="22"/>
          <p:cNvSpPr txBox="true"/>
          <p:nvPr/>
        </p:nvSpPr>
        <p:spPr>
          <a:xfrm rot="0">
            <a:off x="7522786" y="4964820"/>
            <a:ext cx="3283491"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안재현</a:t>
            </a:r>
          </a:p>
        </p:txBody>
      </p:sp>
      <p:sp>
        <p:nvSpPr>
          <p:cNvPr name="TextBox 23" id="23"/>
          <p:cNvSpPr txBox="true"/>
          <p:nvPr/>
        </p:nvSpPr>
        <p:spPr>
          <a:xfrm rot="0">
            <a:off x="14129164" y="4962602"/>
            <a:ext cx="766614"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정진웅</a:t>
            </a:r>
          </a:p>
        </p:txBody>
      </p:sp>
      <p:sp>
        <p:nvSpPr>
          <p:cNvPr name="TextBox 24" id="2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613" t="-9222" r="0" b="-17055"/>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02</a:t>
            </a:r>
          </a:p>
        </p:txBody>
      </p:sp>
      <p:sp>
        <p:nvSpPr>
          <p:cNvPr name="TextBox 7" id="7"/>
          <p:cNvSpPr txBox="true"/>
          <p:nvPr/>
        </p:nvSpPr>
        <p:spPr>
          <a:xfrm rot="0">
            <a:off x="11766058" y="7052728"/>
            <a:ext cx="492176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개발 계획</a:t>
            </a:r>
          </a:p>
        </p:txBody>
      </p:sp>
      <p:sp>
        <p:nvSpPr>
          <p:cNvPr name="TextBox 8" id="8"/>
          <p:cNvSpPr txBox="true"/>
          <p:nvPr/>
        </p:nvSpPr>
        <p:spPr>
          <a:xfrm rot="0">
            <a:off x="11766058" y="8159766"/>
            <a:ext cx="4921761" cy="1127109"/>
          </a:xfrm>
          <a:prstGeom prst="rect">
            <a:avLst/>
          </a:prstGeom>
        </p:spPr>
        <p:txBody>
          <a:bodyPr anchor="t" rtlCol="false" tIns="0" lIns="0" bIns="0" rIns="0">
            <a:spAutoFit/>
          </a:bodyPr>
          <a:lstStyle/>
          <a:p>
            <a:pPr algn="l">
              <a:lnSpc>
                <a:spcPts val="3018"/>
              </a:lnSpc>
            </a:pPr>
            <a:r>
              <a:rPr lang="en-US" sz="1785" spc="-35">
                <a:solidFill>
                  <a:srgbClr val="FFFFFF"/>
                </a:solidFill>
                <a:latin typeface="Nanum Square"/>
                <a:ea typeface="Nanum Square"/>
                <a:cs typeface="Nanum Square"/>
                <a:sym typeface="Nanum Square"/>
              </a:rPr>
              <a:t>기획부터 실서비스 배포까지,</a:t>
            </a:r>
          </a:p>
          <a:p>
            <a:pPr algn="l">
              <a:lnSpc>
                <a:spcPts val="3018"/>
              </a:lnSpc>
            </a:pPr>
            <a:r>
              <a:rPr lang="en-US" sz="1785" spc="-35">
                <a:solidFill>
                  <a:srgbClr val="FFFFFF"/>
                </a:solidFill>
                <a:latin typeface="Nanum Square"/>
                <a:ea typeface="Nanum Square"/>
                <a:cs typeface="Nanum Square"/>
                <a:sym typeface="Nanum Square"/>
              </a:rPr>
              <a:t>'여울'이 탄생하기 위한</a:t>
            </a:r>
          </a:p>
          <a:p>
            <a:pPr algn="l">
              <a:lnSpc>
                <a:spcPts val="3018"/>
              </a:lnSpc>
            </a:pPr>
            <a:r>
              <a:rPr lang="en-US" sz="1785" spc="-35">
                <a:solidFill>
                  <a:srgbClr val="FFFFFF"/>
                </a:solidFill>
                <a:latin typeface="Nanum Square"/>
                <a:ea typeface="Nanum Square"/>
                <a:cs typeface="Nanum Square"/>
                <a:sym typeface="Nanum Square"/>
              </a:rPr>
              <a:t>기술적 여정과 협업의 기록</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DAG-1Pzqs6o</dc:identifier>
  <dcterms:modified xsi:type="dcterms:W3CDTF">2011-08-01T06:04:30Z</dcterms:modified>
  <cp:revision>1</cp:revision>
  <dc:title>TRPG-YEOUL</dc:title>
</cp:coreProperties>
</file>